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24"/>
  </p:notesMasterIdLst>
  <p:sldIdLst>
    <p:sldId id="257" r:id="rId2"/>
    <p:sldId id="259" r:id="rId3"/>
    <p:sldId id="260" r:id="rId4"/>
    <p:sldId id="262" r:id="rId5"/>
    <p:sldId id="264" r:id="rId6"/>
    <p:sldId id="270" r:id="rId7"/>
    <p:sldId id="301" r:id="rId8"/>
    <p:sldId id="300" r:id="rId9"/>
    <p:sldId id="271" r:id="rId10"/>
    <p:sldId id="272" r:id="rId11"/>
    <p:sldId id="273" r:id="rId12"/>
    <p:sldId id="276" r:id="rId13"/>
    <p:sldId id="277" r:id="rId14"/>
    <p:sldId id="280" r:id="rId15"/>
    <p:sldId id="281" r:id="rId16"/>
    <p:sldId id="283" r:id="rId17"/>
    <p:sldId id="284" r:id="rId18"/>
    <p:sldId id="285" r:id="rId19"/>
    <p:sldId id="286" r:id="rId20"/>
    <p:sldId id="287" r:id="rId21"/>
    <p:sldId id="295" r:id="rId22"/>
    <p:sldId id="299" r:id="rId23"/>
  </p:sldIdLst>
  <p:sldSz cx="6858000" cy="9144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650" y="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B491127-40F4-44AC-AFE2-74EA66832146}" type="datetimeFigureOut">
              <a:rPr lang="en-US" smtClean="0"/>
              <a:t>12/7/2016</a:t>
            </a:fld>
            <a:endParaRPr lang="en-US"/>
          </a:p>
        </p:txBody>
      </p:sp>
      <p:sp>
        <p:nvSpPr>
          <p:cNvPr id="4" name="Slide Image Placeholder 3"/>
          <p:cNvSpPr>
            <a:spLocks noGrp="1" noRot="1" noChangeAspect="1"/>
          </p:cNvSpPr>
          <p:nvPr>
            <p:ph type="sldImg" idx="2"/>
          </p:nvPr>
        </p:nvSpPr>
        <p:spPr>
          <a:xfrm>
            <a:off x="21209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D43D736-7395-43A5-8AD2-3E62341F716E}" type="slidenum">
              <a:rPr lang="en-US" smtClean="0"/>
              <a:t>‹#›</a:t>
            </a:fld>
            <a:endParaRPr lang="en-US"/>
          </a:p>
        </p:txBody>
      </p:sp>
    </p:spTree>
    <p:extLst>
      <p:ext uri="{BB962C8B-B14F-4D97-AF65-F5344CB8AC3E}">
        <p14:creationId xmlns:p14="http://schemas.microsoft.com/office/powerpoint/2010/main" val="1663875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4"/>
            <a:ext cx="5143500" cy="3183467"/>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B5E5A5-BB20-4D77-8837-87C18DDCEA0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168016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5E5A5-BB20-4D77-8837-87C18DDCEA0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306448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486834"/>
            <a:ext cx="1478756" cy="77491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7"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5E5A5-BB20-4D77-8837-87C18DDCEA0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2603602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B5E5A5-BB20-4D77-8837-87C18DDCEA0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296749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2"/>
            <a:ext cx="5915025" cy="3803649"/>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B5E5A5-BB20-4D77-8837-87C18DDCEA0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3866950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B5E5A5-BB20-4D77-8837-87C18DDCEA0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15783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4"/>
            <a:ext cx="5915025" cy="176741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B5E5A5-BB20-4D77-8837-87C18DDCEA04}"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64425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B5E5A5-BB20-4D77-8837-87C18DDCEA04}"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3441634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5E5A5-BB20-4D77-8837-87C18DDCEA04}"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2055937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5E5A5-BB20-4D77-8837-87C18DDCEA0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382074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3" cy="21336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B5E5A5-BB20-4D77-8837-87C18DDCEA04}"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6A735-DEA8-4BF1-92EE-D673C2FEEACD}" type="slidenum">
              <a:rPr lang="en-US" smtClean="0"/>
              <a:t>‹#›</a:t>
            </a:fld>
            <a:endParaRPr lang="en-US"/>
          </a:p>
        </p:txBody>
      </p:sp>
    </p:spTree>
    <p:extLst>
      <p:ext uri="{BB962C8B-B14F-4D97-AF65-F5344CB8AC3E}">
        <p14:creationId xmlns:p14="http://schemas.microsoft.com/office/powerpoint/2010/main" val="360405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A5B5E5A5-BB20-4D77-8837-87C18DDCEA04}" type="datetimeFigureOut">
              <a:rPr lang="en-US" smtClean="0"/>
              <a:t>12/7/2016</a:t>
            </a:fld>
            <a:endParaRPr lang="en-US"/>
          </a:p>
        </p:txBody>
      </p:sp>
      <p:sp>
        <p:nvSpPr>
          <p:cNvPr id="5" name="Footer Placehold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44D6A735-DEA8-4BF1-92EE-D673C2FEEACD}" type="slidenum">
              <a:rPr lang="en-US" smtClean="0"/>
              <a:t>‹#›</a:t>
            </a:fld>
            <a:endParaRPr lang="en-US"/>
          </a:p>
        </p:txBody>
      </p:sp>
    </p:spTree>
    <p:extLst>
      <p:ext uri="{BB962C8B-B14F-4D97-AF65-F5344CB8AC3E}">
        <p14:creationId xmlns:p14="http://schemas.microsoft.com/office/powerpoint/2010/main" val="273925444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30.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30.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jpeg"/><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30.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5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jpeg"/><Relationship Id="rId17" Type="http://schemas.openxmlformats.org/officeDocument/2006/relationships/image" Target="../media/image23.png"/><Relationship Id="rId2" Type="http://schemas.openxmlformats.org/officeDocument/2006/relationships/image" Target="../media/image11.jpeg"/><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9255" y="1827615"/>
            <a:ext cx="6887255" cy="382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lang="en-US" altLang="en-US" b="1" dirty="0" smtClean="0">
                <a:solidFill>
                  <a:srgbClr val="00254A"/>
                </a:solidFill>
                <a:latin typeface="Footlight MT Light" pitchFamily="18" charset="0"/>
                <a:cs typeface="Arial" pitchFamily="34" charset="0"/>
              </a:rPr>
              <a:t>Sara Andrews Hartz</a:t>
            </a:r>
            <a:r>
              <a:rPr lang="en-US" altLang="en-US" sz="2000" b="1" dirty="0" smtClean="0">
                <a:solidFill>
                  <a:srgbClr val="00254A"/>
                </a:solidFill>
                <a:latin typeface="Footlight MT Light" pitchFamily="18" charset="0"/>
                <a:cs typeface="Arial" pitchFamily="34" charset="0"/>
              </a:rPr>
              <a:t>			</a:t>
            </a:r>
            <a:r>
              <a:rPr lang="en-US" altLang="en-US" b="1" dirty="0" smtClean="0">
                <a:solidFill>
                  <a:srgbClr val="00254A"/>
                </a:solidFill>
                <a:latin typeface="Footlight MT Light" pitchFamily="18" charset="0"/>
                <a:cs typeface="Arial" pitchFamily="34" charset="0"/>
              </a:rPr>
              <a:t>                John Conard</a:t>
            </a:r>
          </a:p>
          <a:p>
            <a:pPr marL="0" marR="0" lvl="0" indent="0" algn="ctr" defTabSz="914400" rtl="0" eaLnBrk="1" fontAlgn="base" latinLnBrk="0" hangingPunct="1">
              <a:lnSpc>
                <a:spcPct val="100000"/>
              </a:lnSpc>
              <a:spcBef>
                <a:spcPct val="0"/>
              </a:spcBef>
              <a:spcAft>
                <a:spcPct val="0"/>
              </a:spcAft>
              <a:buClrTx/>
              <a:buSzTx/>
              <a:buFontTx/>
              <a:buNone/>
              <a:tabLst/>
            </a:pPr>
            <a:endParaRPr lang="en-US" altLang="en-US" sz="2000" b="1" dirty="0" smtClean="0">
              <a:solidFill>
                <a:srgbClr val="00254A"/>
              </a:solidFill>
              <a:latin typeface="Footlight MT Light"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altLang="en-US" sz="2000" b="1" dirty="0">
              <a:solidFill>
                <a:srgbClr val="00254A"/>
              </a:solidFill>
              <a:latin typeface="Footlight MT Light"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altLang="en-US" sz="2000" b="1" dirty="0" smtClean="0">
                <a:solidFill>
                  <a:srgbClr val="00254A"/>
                </a:solidFill>
                <a:latin typeface="Footlight MT Light"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WordArt 9"/>
          <p:cNvSpPr>
            <a:spLocks noChangeArrowheads="1" noChangeShapeType="1" noTextEdit="1"/>
          </p:cNvSpPr>
          <p:nvPr/>
        </p:nvSpPr>
        <p:spPr bwMode="auto">
          <a:xfrm>
            <a:off x="1025614" y="4788952"/>
            <a:ext cx="4277788" cy="5429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200" kern="10" spc="0" dirty="0" smtClean="0">
                <a:ln w="9525" algn="ctr">
                  <a:solidFill>
                    <a:srgbClr val="FFFFFF"/>
                  </a:solidFill>
                  <a:round/>
                  <a:headEnd/>
                  <a:tailEnd/>
                </a:ln>
                <a:solidFill>
                  <a:srgbClr val="FFFFFF"/>
                </a:solidFill>
                <a:effectLst/>
                <a:latin typeface="Pristina"/>
              </a:rPr>
              <a:t> "Because it is more h roof over your head."</a:t>
            </a:r>
            <a:endParaRPr lang="en-US" sz="3200" kern="10" spc="0" dirty="0">
              <a:ln w="9525" algn="ctr">
                <a:solidFill>
                  <a:srgbClr val="FFFFFF"/>
                </a:solidFill>
                <a:round/>
                <a:headEnd/>
                <a:tailEnd/>
              </a:ln>
              <a:solidFill>
                <a:srgbClr val="FFFFFF"/>
              </a:solidFill>
              <a:effectLst/>
              <a:latin typeface="Pristina"/>
            </a:endParaRPr>
          </a:p>
        </p:txBody>
      </p:sp>
      <p:grpSp>
        <p:nvGrpSpPr>
          <p:cNvPr id="10" name="Group 11"/>
          <p:cNvGrpSpPr>
            <a:grpSpLocks/>
          </p:cNvGrpSpPr>
          <p:nvPr/>
        </p:nvGrpSpPr>
        <p:grpSpPr bwMode="auto">
          <a:xfrm>
            <a:off x="4776460" y="6613886"/>
            <a:ext cx="2095500" cy="2124075"/>
            <a:chOff x="105445907" y="111692624"/>
            <a:chExt cx="2096002" cy="2124422"/>
          </a:xfrm>
        </p:grpSpPr>
        <p:pic>
          <p:nvPicPr>
            <p:cNvPr id="2060" name="Picture 12" descr="for-sale-sign-sold-300x285[1]"/>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1" name="Freeform 13"/>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62" name="Picture 14" descr="SOLD_Sign_REALTORS_Left[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42" y="137836"/>
            <a:ext cx="1264018" cy="161397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1493" y="164592"/>
            <a:ext cx="1124742" cy="166593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8629" y="263457"/>
            <a:ext cx="3932864" cy="166246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495001"/>
            <a:ext cx="6858000" cy="3703537"/>
          </a:xfrm>
          <a:prstGeom prst="rect">
            <a:avLst/>
          </a:prstGeom>
        </p:spPr>
      </p:pic>
      <p:sp>
        <p:nvSpPr>
          <p:cNvPr id="6" name="TextBox 5"/>
          <p:cNvSpPr txBox="1"/>
          <p:nvPr/>
        </p:nvSpPr>
        <p:spPr>
          <a:xfrm>
            <a:off x="903182" y="2139724"/>
            <a:ext cx="5051634" cy="1323439"/>
          </a:xfrm>
          <a:prstGeom prst="rect">
            <a:avLst/>
          </a:prstGeom>
          <a:noFill/>
        </p:spPr>
        <p:txBody>
          <a:bodyPr wrap="square" rtlCol="0">
            <a:spAutoFit/>
          </a:bodyPr>
          <a:lstStyle/>
          <a:p>
            <a:pPr lvl="0" algn="ctr" fontAlgn="base">
              <a:spcBef>
                <a:spcPct val="0"/>
              </a:spcBef>
              <a:spcAft>
                <a:spcPct val="0"/>
              </a:spcAft>
            </a:pPr>
            <a:r>
              <a:rPr lang="en-US" altLang="en-US" sz="2000" b="1" dirty="0" smtClean="0">
                <a:solidFill>
                  <a:srgbClr val="00254A"/>
                </a:solidFill>
                <a:latin typeface="Footlight MT Light" pitchFamily="18" charset="0"/>
                <a:cs typeface="Arial" pitchFamily="34" charset="0"/>
              </a:rPr>
              <a:t>Circle </a:t>
            </a:r>
            <a:r>
              <a:rPr lang="en-US" altLang="en-US" sz="2000" b="1" dirty="0">
                <a:solidFill>
                  <a:srgbClr val="00254A"/>
                </a:solidFill>
                <a:latin typeface="Footlight MT Light" pitchFamily="18" charset="0"/>
                <a:cs typeface="Arial" pitchFamily="34" charset="0"/>
              </a:rPr>
              <a:t>of </a:t>
            </a:r>
            <a:r>
              <a:rPr lang="en-US" altLang="en-US" sz="2000" b="1" dirty="0" smtClean="0">
                <a:solidFill>
                  <a:srgbClr val="00254A"/>
                </a:solidFill>
                <a:latin typeface="Footlight MT Light" pitchFamily="18" charset="0"/>
                <a:cs typeface="Arial" pitchFamily="34" charset="0"/>
              </a:rPr>
              <a:t>Excellence </a:t>
            </a:r>
            <a:r>
              <a:rPr lang="en-US" altLang="en-US" sz="2000" b="1" dirty="0">
                <a:solidFill>
                  <a:srgbClr val="00254A"/>
                </a:solidFill>
                <a:latin typeface="Footlight MT Light" pitchFamily="18" charset="0"/>
                <a:cs typeface="Arial" pitchFamily="34" charset="0"/>
              </a:rPr>
              <a:t>Award Winners  </a:t>
            </a:r>
          </a:p>
          <a:p>
            <a:pPr lvl="0" algn="ctr" fontAlgn="base">
              <a:spcBef>
                <a:spcPct val="0"/>
              </a:spcBef>
              <a:spcAft>
                <a:spcPct val="0"/>
              </a:spcAft>
            </a:pPr>
            <a:r>
              <a:rPr lang="en-US" altLang="en-US" sz="2000" b="1" dirty="0">
                <a:solidFill>
                  <a:srgbClr val="00254A"/>
                </a:solidFill>
                <a:latin typeface="Footlight MT Light" pitchFamily="18" charset="0"/>
                <a:cs typeface="Arial" pitchFamily="34" charset="0"/>
              </a:rPr>
              <a:t> Listings, Relocation, </a:t>
            </a:r>
            <a:r>
              <a:rPr lang="en-US" altLang="en-US" sz="2000" b="1" dirty="0" smtClean="0">
                <a:solidFill>
                  <a:srgbClr val="00254A"/>
                </a:solidFill>
                <a:latin typeface="Footlight MT Light" pitchFamily="18" charset="0"/>
                <a:cs typeface="Arial" pitchFamily="34" charset="0"/>
              </a:rPr>
              <a:t>Sales </a:t>
            </a:r>
            <a:r>
              <a:rPr lang="en-US" altLang="en-US" sz="2000" b="1" dirty="0">
                <a:solidFill>
                  <a:srgbClr val="00254A"/>
                </a:solidFill>
                <a:latin typeface="Footlight MT Light" pitchFamily="18" charset="0"/>
                <a:cs typeface="Arial" pitchFamily="34" charset="0"/>
              </a:rPr>
              <a:t>&amp; Short Sale Specialist</a:t>
            </a:r>
          </a:p>
          <a:p>
            <a:endParaRPr lang="en-US" sz="2000" dirty="0"/>
          </a:p>
        </p:txBody>
      </p:sp>
      <p:pic>
        <p:nvPicPr>
          <p:cNvPr id="13" name="Picture 12"/>
          <p:cNvPicPr>
            <a:picLocks noChangeAspect="1"/>
          </p:cNvPicPr>
          <p:nvPr/>
        </p:nvPicPr>
        <p:blipFill>
          <a:blip r:embed="rId8"/>
          <a:stretch>
            <a:fillRect/>
          </a:stretch>
        </p:blipFill>
        <p:spPr>
          <a:xfrm>
            <a:off x="262784" y="6634661"/>
            <a:ext cx="4163929" cy="2072820"/>
          </a:xfrm>
          <a:prstGeom prst="rect">
            <a:avLst/>
          </a:prstGeom>
        </p:spPr>
      </p:pic>
    </p:spTree>
    <p:extLst>
      <p:ext uri="{BB962C8B-B14F-4D97-AF65-F5344CB8AC3E}">
        <p14:creationId xmlns:p14="http://schemas.microsoft.com/office/powerpoint/2010/main" val="2218675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999" y="1816374"/>
            <a:ext cx="6248400" cy="830997"/>
          </a:xfrm>
          <a:prstGeom prst="rect">
            <a:avLst/>
          </a:prstGeom>
        </p:spPr>
        <p:txBody>
          <a:bodyPr wrap="square">
            <a:spAutoFit/>
          </a:bodyPr>
          <a:lstStyle/>
          <a:p>
            <a:pPr algn="ctr"/>
            <a:r>
              <a:rPr lang="en-US" sz="2400" b="1" dirty="0">
                <a:latin typeface="+mj-lt"/>
                <a:cs typeface="Arial" panose="020B0604020202020204" pitchFamily="34" charset="0"/>
              </a:rPr>
              <a:t>Once your home is listed, we will mail out  Just Listed Postcards to your neighborhood!</a:t>
            </a:r>
            <a:endParaRPr lang="en-US" sz="2400" dirty="0">
              <a:latin typeface="+mj-lt"/>
              <a:cs typeface="Arial" panose="020B0604020202020204" pitchFamily="34" charset="0"/>
            </a:endParaRPr>
          </a:p>
        </p:txBody>
      </p:sp>
      <p:sp>
        <p:nvSpPr>
          <p:cNvPr id="4" name="Text Box 5"/>
          <p:cNvSpPr txBox="1">
            <a:spLocks noChangeArrowheads="1"/>
          </p:cNvSpPr>
          <p:nvPr/>
        </p:nvSpPr>
        <p:spPr bwMode="auto">
          <a:xfrm>
            <a:off x="609600" y="6324600"/>
            <a:ext cx="20081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200" b="1" i="0" u="none" strike="noStrike" cap="none" normalizeH="0" baseline="0" smtClean="0">
                <a:ln>
                  <a:noFill/>
                </a:ln>
                <a:solidFill>
                  <a:srgbClr val="000000"/>
                </a:solidFill>
                <a:effectLst/>
                <a:latin typeface="Calibri" pitchFamily="34" charset="0"/>
                <a:cs typeface="Arial" pitchFamily="34" charset="0"/>
              </a:rPr>
              <a:t>FRONT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 Box 6"/>
          <p:cNvSpPr txBox="1">
            <a:spLocks noChangeArrowheads="1"/>
          </p:cNvSpPr>
          <p:nvPr/>
        </p:nvSpPr>
        <p:spPr bwMode="auto">
          <a:xfrm>
            <a:off x="4457700" y="6324600"/>
            <a:ext cx="1600200"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smtClean="0">
                <a:ln>
                  <a:noFill/>
                </a:ln>
                <a:solidFill>
                  <a:srgbClr val="000000"/>
                </a:solidFill>
                <a:effectLst/>
                <a:latin typeface="Calibri" pitchFamily="34" charset="0"/>
                <a:cs typeface="Arial" pitchFamily="34" charset="0"/>
              </a:rPr>
              <a:t>BACK</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7"/>
          <p:cNvGrpSpPr>
            <a:grpSpLocks/>
          </p:cNvGrpSpPr>
          <p:nvPr/>
        </p:nvGrpSpPr>
        <p:grpSpPr bwMode="auto">
          <a:xfrm>
            <a:off x="4798943" y="7019925"/>
            <a:ext cx="2095500" cy="2124075"/>
            <a:chOff x="105445907" y="111692624"/>
            <a:chExt cx="2096002" cy="2124422"/>
          </a:xfrm>
        </p:grpSpPr>
        <p:pic>
          <p:nvPicPr>
            <p:cNvPr id="3080" name="Picture 8" descr="for-sale-sign-sold-300x285[1]"/>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Freeform 9"/>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082" name="Picture 10" descr="SOLD_Sign_REALTORS_Left[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2" name="Picture 1"/>
          <p:cNvPicPr>
            <a:picLocks noChangeAspect="1"/>
          </p:cNvPicPr>
          <p:nvPr/>
        </p:nvPicPr>
        <p:blipFill>
          <a:blip r:embed="rId4"/>
          <a:stretch>
            <a:fillRect/>
          </a:stretch>
        </p:blipFill>
        <p:spPr>
          <a:xfrm>
            <a:off x="1539068" y="152022"/>
            <a:ext cx="3932261" cy="166435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4" y="3657599"/>
            <a:ext cx="3580446" cy="2389187"/>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3657599"/>
            <a:ext cx="3276600" cy="2389187"/>
          </a:xfrm>
          <a:prstGeom prst="rect">
            <a:avLst/>
          </a:prstGeom>
        </p:spPr>
      </p:pic>
    </p:spTree>
    <p:extLst>
      <p:ext uri="{BB962C8B-B14F-4D97-AF65-F5344CB8AC3E}">
        <p14:creationId xmlns:p14="http://schemas.microsoft.com/office/powerpoint/2010/main" val="2669327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Your"/>
          <p:cNvPicPr>
            <a:picLocks noChangeAspect="1" noChangeArrowheads="1"/>
          </p:cNvPicPr>
          <p:nvPr/>
        </p:nvPicPr>
        <p:blipFill>
          <a:blip r:embed="rId2">
            <a:extLst>
              <a:ext uri="{28A0092B-C50C-407E-A947-70E740481C1C}">
                <a14:useLocalDpi xmlns:a14="http://schemas.microsoft.com/office/drawing/2010/main" val="0"/>
              </a:ext>
            </a:extLst>
          </a:blip>
          <a:srcRect t="4631" b="4631"/>
          <a:stretch>
            <a:fillRect/>
          </a:stretch>
        </p:blipFill>
        <p:spPr bwMode="auto">
          <a:xfrm>
            <a:off x="4112419" y="1646734"/>
            <a:ext cx="2576512" cy="602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 Box 3"/>
          <p:cNvSpPr txBox="1">
            <a:spLocks noChangeArrowheads="1"/>
          </p:cNvSpPr>
          <p:nvPr/>
        </p:nvSpPr>
        <p:spPr bwMode="auto">
          <a:xfrm>
            <a:off x="397669" y="1905001"/>
            <a:ext cx="6291262" cy="623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1200"/>
              </a:spcAft>
              <a:buClrTx/>
              <a:buSzTx/>
              <a:buFontTx/>
              <a:buNone/>
              <a:tabLst/>
            </a:pPr>
            <a:r>
              <a:rPr kumimoji="0" lang="en-US" altLang="en-US" sz="1200" b="0" i="0" u="none" strike="noStrike" cap="none" normalizeH="0" baseline="0" dirty="0" smtClean="0">
                <a:ln>
                  <a:noFill/>
                </a:ln>
                <a:solidFill>
                  <a:srgbClr val="C00000"/>
                </a:solidFill>
                <a:effectLst/>
                <a:latin typeface="Century Gothic" pitchFamily="34" charset="0"/>
                <a:cs typeface="Arial" pitchFamily="34" charset="0"/>
              </a:rPr>
              <a:t> </a:t>
            </a:r>
            <a:r>
              <a:rPr kumimoji="0" lang="en-US" altLang="en-US" sz="2600" b="1" i="0" u="none" strike="noStrike" cap="none" normalizeH="0" baseline="0" dirty="0" smtClean="0">
                <a:ln>
                  <a:noFill/>
                </a:ln>
                <a:solidFill>
                  <a:srgbClr val="C00000"/>
                </a:solidFill>
                <a:effectLst/>
                <a:latin typeface="Century Gothic" pitchFamily="34" charset="0"/>
                <a:cs typeface="Arial" pitchFamily="34" charset="0"/>
              </a:rPr>
              <a:t>Your </a:t>
            </a:r>
            <a:r>
              <a:rPr kumimoji="0" lang="en-US" altLang="en-US" sz="2600" b="1" i="0" u="none" strike="noStrike" cap="none" normalizeH="0" baseline="0" dirty="0" smtClean="0">
                <a:ln>
                  <a:noFill/>
                </a:ln>
                <a:solidFill>
                  <a:srgbClr val="000000"/>
                </a:solidFill>
                <a:effectLst/>
                <a:latin typeface="Century Gothic" pitchFamily="34" charset="0"/>
                <a:cs typeface="Arial" pitchFamily="34" charset="0"/>
              </a:rPr>
              <a:t>Own Home. </a:t>
            </a:r>
            <a:r>
              <a:rPr kumimoji="0" lang="en-US" altLang="en-US" sz="2600" b="1" i="0" u="none" strike="noStrike" cap="none" normalizeH="0" baseline="0" dirty="0" smtClean="0">
                <a:ln>
                  <a:noFill/>
                </a:ln>
                <a:solidFill>
                  <a:srgbClr val="C00000"/>
                </a:solidFill>
                <a:effectLst/>
                <a:latin typeface="Century Gothic" pitchFamily="34" charset="0"/>
                <a:cs typeface="Arial" pitchFamily="34" charset="0"/>
              </a:rPr>
              <a:t>Your </a:t>
            </a:r>
            <a:r>
              <a:rPr kumimoji="0" lang="en-US" altLang="en-US" sz="2600" b="1" i="0" u="none" strike="noStrike" cap="none" normalizeH="0" baseline="0" dirty="0" smtClean="0">
                <a:ln>
                  <a:noFill/>
                </a:ln>
                <a:solidFill>
                  <a:srgbClr val="000000"/>
                </a:solidFill>
                <a:effectLst/>
                <a:latin typeface="Century Gothic" pitchFamily="34" charset="0"/>
                <a:cs typeface="Arial" pitchFamily="34" charset="0"/>
              </a:rPr>
              <a:t>Own Website.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4"/>
          <p:cNvSpPr txBox="1">
            <a:spLocks noChangeArrowheads="1"/>
          </p:cNvSpPr>
          <p:nvPr/>
        </p:nvSpPr>
        <p:spPr bwMode="auto">
          <a:xfrm>
            <a:off x="59531" y="2528333"/>
            <a:ext cx="6629400" cy="22125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entury Gothic" pitchFamily="34" charset="0"/>
              <a:cs typeface="Arial" pitchFamily="34" charset="0"/>
            </a:endParaRPr>
          </a:p>
          <a:p>
            <a:pPr marL="0" marR="0" lvl="0" indent="0" algn="just" defTabSz="914400" rtl="0" eaLnBrk="1" fontAlgn="base" latinLnBrk="0" hangingPunct="1">
              <a:lnSpc>
                <a:spcPct val="100000"/>
              </a:lnSpc>
              <a:spcBef>
                <a:spcPct val="0"/>
              </a:spcBef>
              <a:spcAft>
                <a:spcPts val="1200"/>
              </a:spcAft>
              <a:buClrTx/>
              <a:buSzTx/>
              <a:buFontTx/>
              <a:buNone/>
              <a:tabLst/>
            </a:pPr>
            <a:r>
              <a:rPr kumimoji="0" lang="en-US" altLang="en-US" sz="1400" b="0" i="0" u="none" strike="noStrike" cap="none" normalizeH="0" baseline="0" dirty="0" smtClean="0">
                <a:ln>
                  <a:noFill/>
                </a:ln>
                <a:solidFill>
                  <a:srgbClr val="000000"/>
                </a:solidFill>
                <a:effectLst/>
                <a:latin typeface="Century Gothic" pitchFamily="34" charset="0"/>
                <a:cs typeface="Arial" pitchFamily="34" charset="0"/>
              </a:rPr>
              <a:t>Why have a single webpage to advertise your home when you could have a whole website instead? At Long &amp; Foster, we do things differently. While the majority of real estate companies only create one webpage for your home, Long &amp; Foster offers an entire website to better market—and advertise—your property! </a:t>
            </a:r>
          </a:p>
          <a:p>
            <a:pPr marL="0" marR="0" lvl="0" indent="0" algn="just" defTabSz="914400" rtl="0" eaLnBrk="1" fontAlgn="base" latinLnBrk="0" hangingPunct="1">
              <a:lnSpc>
                <a:spcPct val="100000"/>
              </a:lnSpc>
              <a:spcBef>
                <a:spcPct val="0"/>
              </a:spcBef>
              <a:spcAft>
                <a:spcPts val="1200"/>
              </a:spcAft>
              <a:buClrTx/>
              <a:buSzTx/>
              <a:buFontTx/>
              <a:buNone/>
              <a:tabLst/>
            </a:pPr>
            <a:r>
              <a:rPr kumimoji="0" lang="en-US" altLang="en-US" sz="1400" b="0" i="0" u="none" strike="noStrike" cap="none" normalizeH="0" baseline="0" dirty="0" smtClean="0">
                <a:ln>
                  <a:noFill/>
                </a:ln>
                <a:solidFill>
                  <a:srgbClr val="000000"/>
                </a:solidFill>
                <a:effectLst/>
                <a:latin typeface="Century Gothic" pitchFamily="34" charset="0"/>
                <a:cs typeface="Arial" pitchFamily="34" charset="0"/>
              </a:rPr>
              <a:t>We’re focused on getting you from your current home to your next home, so we’ve optimized the selling process with </a:t>
            </a:r>
            <a:r>
              <a:rPr kumimoji="0" lang="en-US" altLang="en-US" sz="1400" b="0" i="0" u="none" strike="noStrike" cap="none" normalizeH="0" baseline="0" dirty="0" err="1" smtClean="0">
                <a:ln>
                  <a:noFill/>
                </a:ln>
                <a:solidFill>
                  <a:srgbClr val="000000"/>
                </a:solidFill>
                <a:effectLst/>
                <a:latin typeface="Century Gothic" pitchFamily="34" charset="0"/>
                <a:cs typeface="Arial" pitchFamily="34" charset="0"/>
              </a:rPr>
              <a:t>Your.Home</a:t>
            </a:r>
            <a:r>
              <a:rPr kumimoji="0" lang="en-US" altLang="en-US" sz="1400" b="0" i="0" u="none" strike="noStrike" cap="none" normalizeH="0" baseline="0" dirty="0" smtClean="0">
                <a:ln>
                  <a:noFill/>
                </a:ln>
                <a:solidFill>
                  <a:srgbClr val="000000"/>
                </a:solidFill>
                <a:effectLst/>
                <a:latin typeface="Century Gothic" pitchFamily="34" charset="0"/>
                <a:cs typeface="Arial" pitchFamily="34" charset="0"/>
              </a:rPr>
              <a:t> websites!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5"/>
          <p:cNvSpPr txBox="1">
            <a:spLocks noChangeArrowheads="1"/>
          </p:cNvSpPr>
          <p:nvPr/>
        </p:nvSpPr>
        <p:spPr bwMode="auto">
          <a:xfrm>
            <a:off x="225552" y="4715200"/>
            <a:ext cx="4267200" cy="429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entury Gothic"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entury Gothic" pitchFamily="34" charset="0"/>
                <a:cs typeface="Arial" pitchFamily="34" charset="0"/>
              </a:rPr>
              <a:t> </a:t>
            </a:r>
            <a:r>
              <a:rPr kumimoji="0" lang="en-US" altLang="en-US" sz="1700" b="1" i="0" u="none" strike="noStrike" cap="none" normalizeH="0" baseline="0" dirty="0" smtClean="0">
                <a:ln>
                  <a:noFill/>
                </a:ln>
                <a:solidFill>
                  <a:srgbClr val="C00000"/>
                </a:solidFill>
                <a:effectLst/>
                <a:latin typeface="Century Gothic" pitchFamily="34" charset="0"/>
                <a:cs typeface="Arial" pitchFamily="34" charset="0"/>
              </a:rPr>
              <a:t>Features &amp; Benefits</a:t>
            </a:r>
            <a:endParaRPr kumimoji="0" lang="en-US" altLang="en-US" sz="1700" b="0" i="0" u="none" strike="noStrike" cap="none" normalizeH="0" baseline="0" dirty="0" smtClean="0">
              <a:ln>
                <a:noFill/>
              </a:ln>
              <a:solidFill>
                <a:srgbClr val="000000"/>
              </a:solidFill>
              <a:effectLst/>
              <a:latin typeface="Century Gothic"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400" b="0" i="0" u="none" strike="noStrike" cap="none" normalizeH="0" baseline="0" dirty="0" smtClean="0">
                <a:ln>
                  <a:noFill/>
                </a:ln>
                <a:solidFill>
                  <a:srgbClr val="000000"/>
                </a:solidFill>
                <a:effectLst/>
                <a:latin typeface="Century Gothic" pitchFamily="34" charset="0"/>
                <a:cs typeface="Arial" pitchFamily="34" charset="0"/>
              </a:rPr>
              <a:t>• Superior online advertising, showing your home’s pictures and information clearly for prospective buyers.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400" b="0" i="0" u="none" strike="noStrike" cap="none" normalizeH="0" baseline="0" dirty="0" smtClean="0">
                <a:ln>
                  <a:noFill/>
                </a:ln>
                <a:solidFill>
                  <a:srgbClr val="000000"/>
                </a:solidFill>
                <a:effectLst/>
                <a:latin typeface="Century Gothic" pitchFamily="34" charset="0"/>
                <a:cs typeface="Arial" pitchFamily="34" charset="0"/>
              </a:rPr>
              <a:t>• Improved visibility of your home in Internet search results.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400" b="0" i="0" u="none" strike="noStrike" cap="none" normalizeH="0" baseline="0" dirty="0" smtClean="0">
                <a:ln>
                  <a:noFill/>
                </a:ln>
                <a:solidFill>
                  <a:srgbClr val="000000"/>
                </a:solidFill>
                <a:effectLst/>
                <a:latin typeface="Century Gothic" pitchFamily="34" charset="0"/>
                <a:cs typeface="Arial" pitchFamily="34" charset="0"/>
              </a:rPr>
              <a:t>• Provides a direct and simple route to view your property’s information.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400" b="0" i="0" u="none" strike="noStrike" cap="none" normalizeH="0" baseline="0" dirty="0" smtClean="0">
                <a:ln>
                  <a:noFill/>
                </a:ln>
                <a:solidFill>
                  <a:srgbClr val="000000"/>
                </a:solidFill>
                <a:effectLst/>
                <a:latin typeface="Century Gothic" pitchFamily="34" charset="0"/>
                <a:cs typeface="Arial" pitchFamily="34" charset="0"/>
              </a:rPr>
              <a:t>• Offers visitors the ability to view and rate your home’s images.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400" b="0" i="0" u="none" strike="noStrike" cap="none" normalizeH="0" baseline="0" dirty="0" smtClean="0">
                <a:ln>
                  <a:noFill/>
                </a:ln>
                <a:solidFill>
                  <a:srgbClr val="000000"/>
                </a:solidFill>
                <a:effectLst/>
                <a:latin typeface="Century Gothic" pitchFamily="34" charset="0"/>
                <a:cs typeface="Arial" pitchFamily="34" charset="0"/>
              </a:rPr>
              <a:t>• Features an informative, colorful brochure that includes all the information about your home for print or download.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1400" b="0" i="0" u="none" strike="noStrike" cap="none" normalizeH="0" baseline="0" dirty="0" smtClean="0">
                <a:ln>
                  <a:noFill/>
                </a:ln>
                <a:solidFill>
                  <a:srgbClr val="000000"/>
                </a:solidFill>
                <a:effectLst/>
                <a:latin typeface="Century Gothic" pitchFamily="34" charset="0"/>
                <a:cs typeface="Arial" pitchFamily="34" charset="0"/>
              </a:rPr>
              <a:t>• Provides valuable details on the neighborhood and surrounding housing market</a:t>
            </a:r>
            <a:r>
              <a:rPr kumimoji="0" lang="en-US" altLang="en-US" sz="400" b="0" i="0" u="none" strike="noStrike" cap="none" normalizeH="0" baseline="0" dirty="0" smtClean="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2" name="Picture 6" descr="FILE"/>
          <p:cNvPicPr>
            <a:picLocks noChangeAspect="1" noChangeArrowheads="1"/>
          </p:cNvPicPr>
          <p:nvPr/>
        </p:nvPicPr>
        <p:blipFill>
          <a:blip r:embed="rId3">
            <a:extLst>
              <a:ext uri="{28A0092B-C50C-407E-A947-70E740481C1C}">
                <a14:useLocalDpi xmlns:a14="http://schemas.microsoft.com/office/drawing/2010/main" val="0"/>
              </a:ext>
            </a:extLst>
          </a:blip>
          <a:srcRect l="2025" r="2025"/>
          <a:stretch>
            <a:fillRect/>
          </a:stretch>
        </p:blipFill>
        <p:spPr bwMode="auto">
          <a:xfrm>
            <a:off x="4731786" y="4373217"/>
            <a:ext cx="2112962" cy="301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5" name="Group 7"/>
          <p:cNvGrpSpPr>
            <a:grpSpLocks/>
          </p:cNvGrpSpPr>
          <p:nvPr/>
        </p:nvGrpSpPr>
        <p:grpSpPr bwMode="auto">
          <a:xfrm>
            <a:off x="5181600" y="7356475"/>
            <a:ext cx="1729131" cy="1787525"/>
            <a:chOff x="105445907" y="111692624"/>
            <a:chExt cx="2096002" cy="2124422"/>
          </a:xfrm>
        </p:grpSpPr>
        <p:pic>
          <p:nvPicPr>
            <p:cNvPr id="4104" name="Picture 8" descr="for-sale-sign-sold-300x285[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Freeform 9"/>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4106" name="Picture 10" descr="SOLD_Sign_REALTORS_Left[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7" name="Picture 6"/>
          <p:cNvPicPr>
            <a:picLocks noChangeAspect="1"/>
          </p:cNvPicPr>
          <p:nvPr/>
        </p:nvPicPr>
        <p:blipFill>
          <a:blip r:embed="rId6"/>
          <a:stretch>
            <a:fillRect/>
          </a:stretch>
        </p:blipFill>
        <p:spPr>
          <a:xfrm>
            <a:off x="1408100" y="80246"/>
            <a:ext cx="3932261" cy="1664352"/>
          </a:xfrm>
          <a:prstGeom prst="rect">
            <a:avLst/>
          </a:prstGeom>
        </p:spPr>
      </p:pic>
    </p:spTree>
    <p:extLst>
      <p:ext uri="{BB962C8B-B14F-4D97-AF65-F5344CB8AC3E}">
        <p14:creationId xmlns:p14="http://schemas.microsoft.com/office/powerpoint/2010/main" val="362085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32" y="2590800"/>
            <a:ext cx="3600450" cy="40703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descr="Pictur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2" y="1864424"/>
            <a:ext cx="2619375" cy="8318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6"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33713"/>
            <a:ext cx="2768600" cy="362743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 Box 5"/>
          <p:cNvSpPr txBox="1">
            <a:spLocks noChangeArrowheads="1"/>
          </p:cNvSpPr>
          <p:nvPr/>
        </p:nvSpPr>
        <p:spPr bwMode="auto">
          <a:xfrm>
            <a:off x="179832" y="7019925"/>
            <a:ext cx="4005072" cy="2367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err="1" smtClean="0">
                <a:ln>
                  <a:noFill/>
                </a:ln>
                <a:solidFill>
                  <a:srgbClr val="000000"/>
                </a:solidFill>
                <a:effectLst/>
                <a:latin typeface="Arial" pitchFamily="34" charset="0"/>
                <a:cs typeface="Arial" pitchFamily="34" charset="0"/>
              </a:rPr>
              <a:t>VoicePad</a:t>
            </a:r>
            <a:r>
              <a:rPr kumimoji="0" lang="en-US" altLang="en-US" sz="1600" b="0" i="0" u="none" strike="noStrike" cap="none" normalizeH="0" baseline="0" dirty="0" smtClean="0">
                <a:ln>
                  <a:noFill/>
                </a:ln>
                <a:solidFill>
                  <a:srgbClr val="000000"/>
                </a:solidFill>
                <a:effectLst/>
                <a:latin typeface="Arial" pitchFamily="34" charset="0"/>
                <a:cs typeface="Arial" pitchFamily="34" charset="0"/>
              </a:rPr>
              <a:t> is a</a:t>
            </a:r>
            <a:r>
              <a:rPr kumimoji="0" lang="en-US" altLang="en-US" sz="1600" b="0" i="0" u="none" strike="noStrike" cap="none" normalizeH="0" dirty="0" smtClean="0">
                <a:ln>
                  <a:noFill/>
                </a:ln>
                <a:solidFill>
                  <a:srgbClr val="000000"/>
                </a:solidFill>
                <a:effectLst/>
                <a:latin typeface="Arial" pitchFamily="34" charset="0"/>
                <a:cs typeface="Arial" pitchFamily="34" charset="0"/>
              </a:rPr>
              <a:t> </a:t>
            </a:r>
            <a:r>
              <a:rPr kumimoji="0" lang="en-US" altLang="en-US" sz="1600" b="0" i="0" u="none" strike="noStrike" cap="none" normalizeH="0" baseline="0" dirty="0" smtClean="0">
                <a:ln>
                  <a:noFill/>
                </a:ln>
                <a:solidFill>
                  <a:srgbClr val="000000"/>
                </a:solidFill>
                <a:effectLst/>
                <a:latin typeface="Arial" pitchFamily="34" charset="0"/>
                <a:cs typeface="Arial" pitchFamily="34" charset="0"/>
              </a:rPr>
              <a:t>multi-dimensional mobile search technology system that provides Long &amp; Foster sales associates with the ability to track buyer inquiries, and   provide prospective and current clients with the access to property information from the curbside and beyond. </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6"/>
          <p:cNvGrpSpPr>
            <a:grpSpLocks/>
          </p:cNvGrpSpPr>
          <p:nvPr/>
        </p:nvGrpSpPr>
        <p:grpSpPr bwMode="auto">
          <a:xfrm>
            <a:off x="4845140" y="7019925"/>
            <a:ext cx="2095500" cy="2124075"/>
            <a:chOff x="105445907" y="111692624"/>
            <a:chExt cx="2096002" cy="2124422"/>
          </a:xfrm>
        </p:grpSpPr>
        <p:pic>
          <p:nvPicPr>
            <p:cNvPr id="3079" name="Picture 7" descr="for-sale-sign-sold-300x285[1]"/>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Freeform 8"/>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081" name="Picture 9" descr="SOLD_Sign_REALTORS_Left[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5" name="Picture 4"/>
          <p:cNvPicPr>
            <a:picLocks noChangeAspect="1"/>
          </p:cNvPicPr>
          <p:nvPr/>
        </p:nvPicPr>
        <p:blipFill>
          <a:blip r:embed="rId7"/>
          <a:stretch>
            <a:fillRect/>
          </a:stretch>
        </p:blipFill>
        <p:spPr>
          <a:xfrm>
            <a:off x="1600200" y="91744"/>
            <a:ext cx="3932261" cy="1664352"/>
          </a:xfrm>
          <a:prstGeom prst="rect">
            <a:avLst/>
          </a:prstGeom>
        </p:spPr>
      </p:pic>
    </p:spTree>
    <p:extLst>
      <p:ext uri="{BB962C8B-B14F-4D97-AF65-F5344CB8AC3E}">
        <p14:creationId xmlns:p14="http://schemas.microsoft.com/office/powerpoint/2010/main" val="1351062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sCAJAYP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140" y="1904999"/>
            <a:ext cx="3862387" cy="1606129"/>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4099" name="Picture 3" descr="you tube 1"/>
          <p:cNvPicPr>
            <a:picLocks noChangeAspect="1" noChangeArrowheads="1"/>
          </p:cNvPicPr>
          <p:nvPr/>
        </p:nvPicPr>
        <p:blipFill>
          <a:blip r:embed="rId3" cstate="print">
            <a:extLst>
              <a:ext uri="{28A0092B-C50C-407E-A947-70E740481C1C}">
                <a14:useLocalDpi xmlns:a14="http://schemas.microsoft.com/office/drawing/2010/main" val="0"/>
              </a:ext>
            </a:extLst>
          </a:blip>
          <a:srcRect r="56230"/>
          <a:stretch>
            <a:fillRect/>
          </a:stretch>
        </p:blipFill>
        <p:spPr bwMode="auto">
          <a:xfrm>
            <a:off x="251401" y="3750822"/>
            <a:ext cx="3060700" cy="430847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 Box 4"/>
          <p:cNvSpPr txBox="1">
            <a:spLocks noChangeArrowheads="1"/>
          </p:cNvSpPr>
          <p:nvPr/>
        </p:nvSpPr>
        <p:spPr bwMode="auto">
          <a:xfrm>
            <a:off x="3290777" y="4364431"/>
            <a:ext cx="3136900" cy="313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Arial" pitchFamily="34" charset="0"/>
                <a:cs typeface="Arial" pitchFamily="34" charset="0"/>
              </a:rPr>
              <a:t>Founded in February 2005.  YouTube is the leader in online video and the PREMIER destination to watch and share original videos worldwide through a Web experience.  Posting on YouTube</a:t>
            </a:r>
            <a:r>
              <a:rPr kumimoji="0" lang="en-US" altLang="en-US" sz="1600" b="0" i="0" u="none" strike="noStrike" cap="none" normalizeH="0" dirty="0" smtClean="0">
                <a:ln>
                  <a:noFill/>
                </a:ln>
                <a:solidFill>
                  <a:srgbClr val="000000"/>
                </a:solidFill>
                <a:effectLst/>
                <a:latin typeface="Arial" pitchFamily="34" charset="0"/>
                <a:cs typeface="Arial" pitchFamily="34" charset="0"/>
              </a:rPr>
              <a:t> </a:t>
            </a:r>
            <a:r>
              <a:rPr kumimoji="0" lang="en-US" altLang="en-US" sz="1600" b="0" i="0" u="none" strike="noStrike" cap="none" normalizeH="0" baseline="0" dirty="0" smtClean="0">
                <a:ln>
                  <a:noFill/>
                </a:ln>
                <a:solidFill>
                  <a:srgbClr val="000000"/>
                </a:solidFill>
                <a:effectLst/>
                <a:latin typeface="Arial" pitchFamily="34" charset="0"/>
                <a:cs typeface="Arial" pitchFamily="34" charset="0"/>
              </a:rPr>
              <a:t>increases your online exposure, including greater likelihood</a:t>
            </a:r>
            <a:r>
              <a:rPr kumimoji="0" lang="en-US" altLang="en-US" sz="1600" b="0" i="0" u="none" strike="noStrike" cap="none" normalizeH="0" dirty="0" smtClean="0">
                <a:ln>
                  <a:noFill/>
                </a:ln>
                <a:solidFill>
                  <a:srgbClr val="000000"/>
                </a:solidFill>
                <a:effectLst/>
                <a:latin typeface="Arial" pitchFamily="34" charset="0"/>
                <a:cs typeface="Arial" pitchFamily="34" charset="0"/>
              </a:rPr>
              <a:t> </a:t>
            </a:r>
            <a:r>
              <a:rPr kumimoji="0" lang="en-US" altLang="en-US" sz="1600" b="0" i="0" u="none" strike="noStrike" cap="none" normalizeH="0" baseline="0" dirty="0" smtClean="0">
                <a:ln>
                  <a:noFill/>
                </a:ln>
                <a:solidFill>
                  <a:srgbClr val="000000"/>
                </a:solidFill>
                <a:effectLst/>
                <a:latin typeface="Arial" pitchFamily="34" charset="0"/>
                <a:cs typeface="Arial" pitchFamily="34" charset="0"/>
              </a:rPr>
              <a:t>of visibility in Google searches.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 5"/>
          <p:cNvGrpSpPr>
            <a:grpSpLocks/>
          </p:cNvGrpSpPr>
          <p:nvPr/>
        </p:nvGrpSpPr>
        <p:grpSpPr bwMode="auto">
          <a:xfrm>
            <a:off x="4880020" y="6997260"/>
            <a:ext cx="2095500" cy="2124075"/>
            <a:chOff x="105445907" y="111692624"/>
            <a:chExt cx="2096002" cy="2124422"/>
          </a:xfrm>
        </p:grpSpPr>
        <p:pic>
          <p:nvPicPr>
            <p:cNvPr id="4102" name="Picture 6" descr="for-sale-sign-sold-300x285[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Freeform 7"/>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4104" name="Picture 8" descr="SOLD_Sign_REALTORS_Left[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5" name="Picture 4"/>
          <p:cNvPicPr>
            <a:picLocks noChangeAspect="1"/>
          </p:cNvPicPr>
          <p:nvPr/>
        </p:nvPicPr>
        <p:blipFill>
          <a:blip r:embed="rId6"/>
          <a:stretch>
            <a:fillRect/>
          </a:stretch>
        </p:blipFill>
        <p:spPr>
          <a:xfrm>
            <a:off x="1424202" y="240647"/>
            <a:ext cx="3932261" cy="1664352"/>
          </a:xfrm>
          <a:prstGeom prst="rect">
            <a:avLst/>
          </a:prstGeom>
        </p:spPr>
      </p:pic>
    </p:spTree>
    <p:extLst>
      <p:ext uri="{BB962C8B-B14F-4D97-AF65-F5344CB8AC3E}">
        <p14:creationId xmlns:p14="http://schemas.microsoft.com/office/powerpoint/2010/main" val="4236014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76199" y="1786945"/>
            <a:ext cx="67056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smtClean="0">
                <a:ln>
                  <a:noFill/>
                </a:ln>
                <a:solidFill>
                  <a:srgbClr val="0F243E"/>
                </a:solidFill>
                <a:effectLst/>
                <a:latin typeface="Candara" pitchFamily="34" charset="0"/>
                <a:cs typeface="Arial" pitchFamily="34" charset="0"/>
              </a:rPr>
              <a:t>        </a:t>
            </a:r>
            <a:r>
              <a:rPr lang="en-US" altLang="en-US" sz="4400" b="1" dirty="0" smtClean="0">
                <a:solidFill>
                  <a:srgbClr val="0F243E"/>
                </a:solidFill>
                <a:latin typeface="Candara" pitchFamily="34" charset="0"/>
                <a:cs typeface="Arial" pitchFamily="34" charset="0"/>
              </a:rPr>
              <a:t>Preparing</a:t>
            </a:r>
            <a:r>
              <a:rPr kumimoji="0" lang="en-US" altLang="en-US" sz="4400" b="1" i="0" u="none" strike="noStrike" cap="none" normalizeH="0" baseline="0" dirty="0" smtClean="0">
                <a:ln>
                  <a:noFill/>
                </a:ln>
                <a:solidFill>
                  <a:srgbClr val="0F243E"/>
                </a:solidFill>
                <a:effectLst/>
                <a:latin typeface="Candara" pitchFamily="34" charset="0"/>
                <a:cs typeface="Arial" pitchFamily="34" charset="0"/>
              </a:rPr>
              <a:t> Your Home</a:t>
            </a:r>
            <a:endParaRPr kumimoji="0" lang="en-US" alt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4"/>
          <p:cNvSpPr txBox="1">
            <a:spLocks noChangeArrowheads="1"/>
          </p:cNvSpPr>
          <p:nvPr/>
        </p:nvSpPr>
        <p:spPr bwMode="auto">
          <a:xfrm>
            <a:off x="2271712" y="2969304"/>
            <a:ext cx="23145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1" i="1" u="none" strike="noStrike" cap="none" normalizeH="0" baseline="0" dirty="0" smtClean="0">
                <a:ln>
                  <a:noFill/>
                </a:ln>
                <a:solidFill>
                  <a:srgbClr val="C00000"/>
                </a:solidFill>
                <a:effectLst/>
                <a:latin typeface="Bodoni MT" pitchFamily="18" charset="0"/>
                <a:cs typeface="Arial" pitchFamily="34" charset="0"/>
              </a:rPr>
              <a:t>Client Duties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044" y="3657600"/>
            <a:ext cx="3871912" cy="393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4" name="Group 6"/>
          <p:cNvGrpSpPr>
            <a:grpSpLocks/>
          </p:cNvGrpSpPr>
          <p:nvPr/>
        </p:nvGrpSpPr>
        <p:grpSpPr bwMode="auto">
          <a:xfrm>
            <a:off x="4809136" y="7019925"/>
            <a:ext cx="2095500" cy="2124075"/>
            <a:chOff x="105445907" y="111692624"/>
            <a:chExt cx="2096002" cy="2124422"/>
          </a:xfrm>
        </p:grpSpPr>
        <p:pic>
          <p:nvPicPr>
            <p:cNvPr id="2055" name="Picture 7" descr="for-sale-sign-sold-300x285[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Freeform 8"/>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7" name="Picture 9" descr="SOLD_Sign_REALTORS_Left[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6" name="Picture 5"/>
          <p:cNvPicPr>
            <a:picLocks noChangeAspect="1"/>
          </p:cNvPicPr>
          <p:nvPr/>
        </p:nvPicPr>
        <p:blipFill>
          <a:blip r:embed="rId5"/>
          <a:stretch>
            <a:fillRect/>
          </a:stretch>
        </p:blipFill>
        <p:spPr>
          <a:xfrm>
            <a:off x="1499140" y="137151"/>
            <a:ext cx="3932261" cy="1664352"/>
          </a:xfrm>
          <a:prstGeom prst="rect">
            <a:avLst/>
          </a:prstGeom>
        </p:spPr>
      </p:pic>
    </p:spTree>
    <p:extLst>
      <p:ext uri="{BB962C8B-B14F-4D97-AF65-F5344CB8AC3E}">
        <p14:creationId xmlns:p14="http://schemas.microsoft.com/office/powerpoint/2010/main" val="54271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66274" y="1730579"/>
            <a:ext cx="67056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0F243E"/>
                </a:solidFill>
                <a:effectLst/>
                <a:latin typeface="Candara" pitchFamily="34" charset="0"/>
                <a:cs typeface="Arial" pitchFamily="34" charset="0"/>
              </a:rPr>
              <a:t>       </a:t>
            </a:r>
            <a:r>
              <a:rPr kumimoji="0" lang="en-US" altLang="en-US" sz="3600" b="1" i="0" u="none" strike="noStrike" cap="none" normalizeH="0" baseline="0" dirty="0" smtClean="0">
                <a:ln>
                  <a:noFill/>
                </a:ln>
                <a:solidFill>
                  <a:srgbClr val="0F243E"/>
                </a:solidFill>
                <a:effectLst/>
                <a:latin typeface="Candara" pitchFamily="34" charset="0"/>
                <a:cs typeface="Arial" pitchFamily="34" charset="0"/>
              </a:rPr>
              <a:t>Making your Home Stand Out</a:t>
            </a: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4"/>
          <p:cNvSpPr txBox="1">
            <a:spLocks noChangeArrowheads="1"/>
          </p:cNvSpPr>
          <p:nvPr/>
        </p:nvSpPr>
        <p:spPr bwMode="auto">
          <a:xfrm>
            <a:off x="117812" y="2543861"/>
            <a:ext cx="666750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rgbClr val="D90000"/>
                </a:solidFill>
                <a:effectLst/>
                <a:latin typeface="Arial Black" pitchFamily="34" charset="0"/>
                <a:cs typeface="Arial" pitchFamily="34" charset="0"/>
              </a:rPr>
              <a:t>The first step in the pre-marketing phase is “staging” the home. First impressions are critical!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7" name="Picture 5" descr="slide-3-1024"/>
          <p:cNvPicPr>
            <a:picLocks noChangeAspect="1" noChangeArrowheads="1"/>
          </p:cNvPicPr>
          <p:nvPr/>
        </p:nvPicPr>
        <p:blipFill>
          <a:blip r:embed="rId2">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t="38229" r="51749" b="8624"/>
          <a:stretch>
            <a:fillRect/>
          </a:stretch>
        </p:blipFill>
        <p:spPr bwMode="auto">
          <a:xfrm>
            <a:off x="-16565" y="3276600"/>
            <a:ext cx="4386262" cy="308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8" name="Picture 6" descr="slide-8-102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3496" b="34641"/>
          <a:stretch>
            <a:fillRect/>
          </a:stretch>
        </p:blipFill>
        <p:spPr bwMode="auto">
          <a:xfrm>
            <a:off x="2806148" y="3073400"/>
            <a:ext cx="4000500" cy="2351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7"/>
          <p:cNvSpPr txBox="1">
            <a:spLocks noChangeArrowheads="1"/>
          </p:cNvSpPr>
          <p:nvPr/>
        </p:nvSpPr>
        <p:spPr bwMode="auto">
          <a:xfrm>
            <a:off x="152400" y="6477000"/>
            <a:ext cx="66675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D90000"/>
                </a:solidFill>
                <a:effectLst/>
                <a:latin typeface="Arial" pitchFamily="34" charset="0"/>
                <a:cs typeface="Arial" pitchFamily="34" charset="0"/>
              </a:rPr>
              <a:t>According to </a:t>
            </a:r>
            <a:r>
              <a:rPr kumimoji="0" lang="en-US" altLang="en-US" sz="1600" b="0" i="1" u="none" strike="noStrike" cap="none" normalizeH="0" baseline="0" dirty="0" smtClean="0">
                <a:ln>
                  <a:noFill/>
                </a:ln>
                <a:solidFill>
                  <a:srgbClr val="D90000"/>
                </a:solidFill>
                <a:effectLst/>
                <a:latin typeface="Arial" pitchFamily="34" charset="0"/>
                <a:cs typeface="Arial" pitchFamily="34" charset="0"/>
              </a:rPr>
              <a:t>HGTV</a:t>
            </a:r>
            <a:r>
              <a:rPr kumimoji="0" lang="en-US" altLang="en-US" sz="1600" b="0" i="0" u="none" strike="noStrike" cap="none" normalizeH="0" baseline="0" dirty="0" smtClean="0">
                <a:ln>
                  <a:noFill/>
                </a:ln>
                <a:solidFill>
                  <a:srgbClr val="D90000"/>
                </a:solidFill>
                <a:effectLst/>
                <a:latin typeface="Arial" pitchFamily="34" charset="0"/>
                <a:cs typeface="Arial" pitchFamily="34" charset="0"/>
              </a:rPr>
              <a:t>, of the 25 biggest real estate mistakes,</a:t>
            </a:r>
            <a:br>
              <a:rPr kumimoji="0" lang="en-US" altLang="en-US" sz="1600" b="0" i="0" u="none" strike="noStrike" cap="none" normalizeH="0" baseline="0" dirty="0" smtClean="0">
                <a:ln>
                  <a:noFill/>
                </a:ln>
                <a:solidFill>
                  <a:srgbClr val="D90000"/>
                </a:solidFill>
                <a:effectLst/>
                <a:latin typeface="Arial" pitchFamily="34" charset="0"/>
                <a:cs typeface="Arial" pitchFamily="34" charset="0"/>
              </a:rPr>
            </a:br>
            <a:r>
              <a:rPr kumimoji="0" lang="en-US" altLang="en-US" sz="1600" b="0" i="0" u="none" strike="noStrike" cap="none" normalizeH="0" baseline="0" dirty="0" smtClean="0">
                <a:ln>
                  <a:noFill/>
                </a:ln>
                <a:solidFill>
                  <a:srgbClr val="D90000"/>
                </a:solidFill>
                <a:effectLst/>
                <a:latin typeface="Arial" pitchFamily="34" charset="0"/>
                <a:cs typeface="Arial" pitchFamily="34" charset="0"/>
              </a:rPr>
              <a:t>improperly staging a home was the #1 mistake.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D90000"/>
                </a:solidFill>
                <a:effectLst/>
                <a:latin typeface="Arial" pitchFamily="34" charset="0"/>
                <a:cs typeface="Arial" pitchFamily="34" charset="0"/>
              </a:rPr>
              <a:t>Pricing a home too high was #2</a:t>
            </a:r>
            <a:r>
              <a:rPr kumimoji="0" lang="en-US" altLang="en-US" sz="1600" b="0" i="1" u="none" strike="noStrike" cap="none" normalizeH="0" baseline="0" dirty="0" smtClean="0">
                <a:ln>
                  <a:noFill/>
                </a:ln>
                <a:solidFill>
                  <a:srgbClr val="D9000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80" name="Picture 8" descr="slide-3-1024"/>
          <p:cNvPicPr>
            <a:picLocks noChangeAspect="1" noChangeArrowheads="1"/>
          </p:cNvPicPr>
          <p:nvPr/>
        </p:nvPicPr>
        <p:blipFill>
          <a:blip r:embed="rId2">
            <a:clrChange>
              <a:clrFrom>
                <a:srgbClr val="FFFEFF"/>
              </a:clrFrom>
              <a:clrTo>
                <a:srgbClr val="FFFEFF">
                  <a:alpha val="0"/>
                </a:srgbClr>
              </a:clrTo>
            </a:clrChange>
            <a:extLst>
              <a:ext uri="{28A0092B-C50C-407E-A947-70E740481C1C}">
                <a14:useLocalDpi xmlns:a14="http://schemas.microsoft.com/office/drawing/2010/main" val="0"/>
              </a:ext>
            </a:extLst>
          </a:blip>
          <a:srcRect l="51065" t="21986" r="1064" b="59575"/>
          <a:stretch>
            <a:fillRect/>
          </a:stretch>
        </p:blipFill>
        <p:spPr bwMode="auto">
          <a:xfrm>
            <a:off x="-16565" y="7351643"/>
            <a:ext cx="5486400" cy="158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5" name="Group 9"/>
          <p:cNvGrpSpPr>
            <a:grpSpLocks/>
          </p:cNvGrpSpPr>
          <p:nvPr/>
        </p:nvGrpSpPr>
        <p:grpSpPr bwMode="auto">
          <a:xfrm>
            <a:off x="5181600" y="7351643"/>
            <a:ext cx="1752600" cy="1784800"/>
            <a:chOff x="105445907" y="111692624"/>
            <a:chExt cx="2096002" cy="2124422"/>
          </a:xfrm>
        </p:grpSpPr>
        <p:pic>
          <p:nvPicPr>
            <p:cNvPr id="3082" name="Picture 10" descr="for-sale-sign-sold-300x285[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Freeform 11"/>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084" name="Picture 12" descr="SOLD_Sign_REALTORS_Left[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7" name="Picture 6"/>
          <p:cNvPicPr>
            <a:picLocks noChangeAspect="1"/>
          </p:cNvPicPr>
          <p:nvPr/>
        </p:nvPicPr>
        <p:blipFill>
          <a:blip r:embed="rId6"/>
          <a:stretch>
            <a:fillRect/>
          </a:stretch>
        </p:blipFill>
        <p:spPr>
          <a:xfrm>
            <a:off x="1249339" y="87232"/>
            <a:ext cx="3932261" cy="1664352"/>
          </a:xfrm>
          <a:prstGeom prst="rect">
            <a:avLst/>
          </a:prstGeom>
        </p:spPr>
      </p:pic>
    </p:spTree>
    <p:extLst>
      <p:ext uri="{BB962C8B-B14F-4D97-AF65-F5344CB8AC3E}">
        <p14:creationId xmlns:p14="http://schemas.microsoft.com/office/powerpoint/2010/main" val="2591983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69027" y="1921151"/>
            <a:ext cx="5280025" cy="302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smtClean="0">
                <a:ln>
                  <a:noFill/>
                </a:ln>
                <a:solidFill>
                  <a:srgbClr val="FF0000"/>
                </a:solidFill>
                <a:effectLst/>
                <a:latin typeface="Calibri" pitchFamily="34" charset="0"/>
                <a:cs typeface="Arial" pitchFamily="34" charset="0"/>
              </a:rPr>
              <a:t>We are Trained Negotiators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rgbClr val="000000"/>
                </a:solidFill>
                <a:effectLst/>
                <a:latin typeface="Calibri" pitchFamily="34" charset="0"/>
                <a:cs typeface="Arial" pitchFamily="34" charset="0"/>
              </a:rPr>
              <a:t>It will be our job to look out for your best interest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rgbClr val="000000"/>
                </a:solidFill>
                <a:effectLst/>
                <a:latin typeface="Calibri" pitchFamily="34" charset="0"/>
                <a:cs typeface="Arial" pitchFamily="34" charset="0"/>
              </a:rPr>
              <a:t>throughout the transaction.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1"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     We will review the purchase agreement with you.</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     You can choose to accept, reject or counter.</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     We will negotiate for an agreement favorable to you.</a:t>
            </a:r>
          </a:p>
          <a:p>
            <a:pPr marL="0" marR="0" lvl="0" indent="0" algn="l" defTabSz="914400" rtl="0" eaLnBrk="1" fontAlgn="base" latinLnBrk="0" hangingPunct="1">
              <a:lnSpc>
                <a:spcPct val="100000"/>
              </a:lnSpc>
              <a:spcBef>
                <a:spcPct val="0"/>
              </a:spcBef>
              <a:spcAft>
                <a:spcPct val="0"/>
              </a:spcAft>
              <a:buClrTx/>
              <a:buSzPts val="1000"/>
              <a:buFont typeface="Symbol" pitchFamily="18" charset="2"/>
              <a:buChar char="·"/>
              <a:tabLst/>
            </a:pPr>
            <a:r>
              <a:rPr kumimoji="0" lang="en-US" altLang="en-US" sz="1600" b="1" i="0" u="none" strike="noStrike" cap="none" normalizeH="0" baseline="0" dirty="0" smtClean="0">
                <a:ln>
                  <a:noFill/>
                </a:ln>
                <a:solidFill>
                  <a:srgbClr val="000000"/>
                </a:solidFill>
                <a:effectLst/>
                <a:latin typeface="Calibri" pitchFamily="34" charset="0"/>
                <a:cs typeface="Arial" pitchFamily="34" charset="0"/>
              </a:rPr>
              <a:t>     You will be in control at every step of the transaction.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085" y="5189127"/>
            <a:ext cx="2049462" cy="2419350"/>
          </a:xfrm>
          <a:prstGeom prst="rect">
            <a:avLst/>
          </a:prstGeom>
          <a:noFill/>
          <a:ln w="2540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t="50612"/>
          <a:stretch>
            <a:fillRect/>
          </a:stretch>
        </p:blipFill>
        <p:spPr bwMode="auto">
          <a:xfrm>
            <a:off x="2280547" y="4946925"/>
            <a:ext cx="4686300" cy="273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4" name="Group 7"/>
          <p:cNvGrpSpPr>
            <a:grpSpLocks/>
          </p:cNvGrpSpPr>
          <p:nvPr/>
        </p:nvGrpSpPr>
        <p:grpSpPr bwMode="auto">
          <a:xfrm>
            <a:off x="4862018" y="7012368"/>
            <a:ext cx="2095500" cy="2124075"/>
            <a:chOff x="105445907" y="111692624"/>
            <a:chExt cx="2096002" cy="2124422"/>
          </a:xfrm>
        </p:grpSpPr>
        <p:pic>
          <p:nvPicPr>
            <p:cNvPr id="5128" name="Picture 8" descr="for-sale-sign-sold-300x285[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Freeform 9"/>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5130" name="Picture 10" descr="SOLD_Sign_REALTORS_Left[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6" name="Picture 5"/>
          <p:cNvPicPr>
            <a:picLocks noChangeAspect="1"/>
          </p:cNvPicPr>
          <p:nvPr/>
        </p:nvPicPr>
        <p:blipFill>
          <a:blip r:embed="rId6"/>
          <a:stretch>
            <a:fillRect/>
          </a:stretch>
        </p:blipFill>
        <p:spPr>
          <a:xfrm>
            <a:off x="1453344" y="120125"/>
            <a:ext cx="3932261" cy="1664352"/>
          </a:xfrm>
          <a:prstGeom prst="rect">
            <a:avLst/>
          </a:prstGeom>
        </p:spPr>
      </p:pic>
    </p:spTree>
    <p:extLst>
      <p:ext uri="{BB962C8B-B14F-4D97-AF65-F5344CB8AC3E}">
        <p14:creationId xmlns:p14="http://schemas.microsoft.com/office/powerpoint/2010/main" val="2772751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528" y="1691426"/>
            <a:ext cx="65532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F243E"/>
                </a:solidFill>
                <a:effectLst/>
                <a:latin typeface="Candara" pitchFamily="34" charset="0"/>
                <a:cs typeface="Arial" pitchFamily="34" charset="0"/>
              </a:rPr>
              <a:t>       What you Do &amp; Don’t Control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74" y="2354262"/>
            <a:ext cx="5364162"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4781550"/>
            <a:ext cx="4292600" cy="226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150"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288" y="4572000"/>
            <a:ext cx="2017712" cy="382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3" name="Group 7"/>
          <p:cNvGrpSpPr>
            <a:grpSpLocks/>
          </p:cNvGrpSpPr>
          <p:nvPr/>
        </p:nvGrpSpPr>
        <p:grpSpPr bwMode="auto">
          <a:xfrm>
            <a:off x="4800600" y="6995058"/>
            <a:ext cx="2095500" cy="2124075"/>
            <a:chOff x="105445907" y="111692624"/>
            <a:chExt cx="2096002" cy="2124422"/>
          </a:xfrm>
        </p:grpSpPr>
        <p:pic>
          <p:nvPicPr>
            <p:cNvPr id="6152" name="Picture 8" descr="for-sale-sign-sold-300x285[1]"/>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Freeform 9"/>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6154" name="Picture 10" descr="SOLD_Sign_REALTORS_Left[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6" name="Picture 5"/>
          <p:cNvPicPr>
            <a:picLocks noChangeAspect="1"/>
          </p:cNvPicPr>
          <p:nvPr/>
        </p:nvPicPr>
        <p:blipFill>
          <a:blip r:embed="rId7"/>
          <a:stretch>
            <a:fillRect/>
          </a:stretch>
        </p:blipFill>
        <p:spPr>
          <a:xfrm>
            <a:off x="1404144" y="177093"/>
            <a:ext cx="3932261" cy="1664352"/>
          </a:xfrm>
          <a:prstGeom prst="rect">
            <a:avLst/>
          </a:prstGeom>
        </p:spPr>
      </p:pic>
    </p:spTree>
    <p:extLst>
      <p:ext uri="{BB962C8B-B14F-4D97-AF65-F5344CB8AC3E}">
        <p14:creationId xmlns:p14="http://schemas.microsoft.com/office/powerpoint/2010/main" val="1997350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231278" y="2453288"/>
            <a:ext cx="4632325"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smtClean="0">
                <a:ln>
                  <a:noFill/>
                </a:ln>
                <a:solidFill>
                  <a:srgbClr val="0F243E"/>
                </a:solidFill>
                <a:effectLst/>
                <a:latin typeface="Candara" pitchFamily="34" charset="0"/>
                <a:cs typeface="Arial" pitchFamily="34" charset="0"/>
              </a:rPr>
              <a:t>Home Warranty Plans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Text Box 4"/>
          <p:cNvSpPr txBox="1">
            <a:spLocks noChangeArrowheads="1"/>
          </p:cNvSpPr>
          <p:nvPr/>
        </p:nvSpPr>
        <p:spPr bwMode="auto">
          <a:xfrm>
            <a:off x="76199" y="3359221"/>
            <a:ext cx="66675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3600" b="1" i="1" u="none" strike="noStrike" cap="none" normalizeH="0" baseline="0" dirty="0" smtClean="0">
                <a:ln>
                  <a:noFill/>
                </a:ln>
                <a:solidFill>
                  <a:srgbClr val="B80E0E"/>
                </a:solidFill>
                <a:effectLst/>
                <a:latin typeface="Times New Roman" pitchFamily="18" charset="0"/>
                <a:cs typeface="Arial" pitchFamily="34" charset="0"/>
              </a:rPr>
              <a:t>  H</a:t>
            </a:r>
            <a:r>
              <a:rPr kumimoji="0" lang="en-US" altLang="en-US" sz="2400" b="1" i="1" u="none" strike="noStrike" cap="none" normalizeH="0" baseline="0" dirty="0" smtClean="0">
                <a:ln>
                  <a:noFill/>
                </a:ln>
                <a:solidFill>
                  <a:srgbClr val="B80E0E"/>
                </a:solidFill>
                <a:effectLst/>
                <a:latin typeface="Times New Roman" pitchFamily="18" charset="0"/>
                <a:cs typeface="Arial" pitchFamily="34" charset="0"/>
              </a:rPr>
              <a:t>ome warranty plans</a:t>
            </a:r>
            <a:r>
              <a:rPr kumimoji="0" lang="en-US" altLang="en-US" sz="2000" b="0" i="0" u="none" strike="noStrike" cap="none" normalizeH="0" baseline="0" dirty="0" smtClean="0">
                <a:ln>
                  <a:noFill/>
                </a:ln>
                <a:solidFill>
                  <a:srgbClr val="000000"/>
                </a:solidFill>
                <a:effectLst/>
                <a:latin typeface="Times New Roman" pitchFamily="18" charset="0"/>
                <a:cs typeface="Arial" pitchFamily="34" charset="0"/>
              </a:rPr>
              <a:t> </a:t>
            </a:r>
            <a:r>
              <a:rPr kumimoji="0" lang="en-US" altLang="en-US" b="0" i="0" u="none" strike="noStrike" cap="none" normalizeH="0" baseline="0" dirty="0" smtClean="0">
                <a:ln>
                  <a:noFill/>
                </a:ln>
                <a:solidFill>
                  <a:srgbClr val="000000"/>
                </a:solidFill>
                <a:effectLst/>
                <a:latin typeface="Times New Roman" pitchFamily="18" charset="0"/>
                <a:cs typeface="Arial" pitchFamily="34" charset="0"/>
              </a:rPr>
              <a:t>go a long way to alleviate risks and concerns.  For a modest price, the seller can provide to the buyer a one year warranty covering specified heating, plumbing, electrical, water heater or appliance breakdowns.  Coverage under some plans will cover the home prior to closing.  Thus, it provides a benefit for both the seller and the buyer.  It is added value and a strong negotiation/selling point for your property.</a:t>
            </a:r>
            <a:endParaRPr kumimoji="0" lang="en-US" alt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3" name="Picture 5" descr="Guaranteed-Shield-high[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0099" y="5431459"/>
            <a:ext cx="2679700" cy="240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4" name="Group 6"/>
          <p:cNvGrpSpPr>
            <a:grpSpLocks/>
          </p:cNvGrpSpPr>
          <p:nvPr/>
        </p:nvGrpSpPr>
        <p:grpSpPr bwMode="auto">
          <a:xfrm>
            <a:off x="4862018" y="7023448"/>
            <a:ext cx="2095500" cy="2124075"/>
            <a:chOff x="105445907" y="111692624"/>
            <a:chExt cx="2096002" cy="2124422"/>
          </a:xfrm>
        </p:grpSpPr>
        <p:pic>
          <p:nvPicPr>
            <p:cNvPr id="7175" name="Picture 7" descr="for-sale-sign-sold-300x285[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Freeform 8"/>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7177" name="Picture 9" descr="SOLD_Sign_REALTORS_Left[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6" name="Picture 5"/>
          <p:cNvPicPr>
            <a:picLocks noChangeAspect="1"/>
          </p:cNvPicPr>
          <p:nvPr/>
        </p:nvPicPr>
        <p:blipFill>
          <a:blip r:embed="rId5"/>
          <a:stretch>
            <a:fillRect/>
          </a:stretch>
        </p:blipFill>
        <p:spPr>
          <a:xfrm>
            <a:off x="1443819" y="212858"/>
            <a:ext cx="3932261" cy="1664352"/>
          </a:xfrm>
          <a:prstGeom prst="rect">
            <a:avLst/>
          </a:prstGeom>
        </p:spPr>
      </p:pic>
    </p:spTree>
    <p:extLst>
      <p:ext uri="{BB962C8B-B14F-4D97-AF65-F5344CB8AC3E}">
        <p14:creationId xmlns:p14="http://schemas.microsoft.com/office/powerpoint/2010/main" val="1036759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68300" y="1764219"/>
            <a:ext cx="61722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0F243E"/>
                </a:solidFill>
                <a:effectLst/>
                <a:latin typeface="Candara" pitchFamily="34" charset="0"/>
                <a:cs typeface="Arial" pitchFamily="34" charset="0"/>
              </a:rPr>
              <a:t>  Determining Market Value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4"/>
          <p:cNvSpPr txBox="1">
            <a:spLocks noChangeArrowheads="1"/>
          </p:cNvSpPr>
          <p:nvPr/>
        </p:nvSpPr>
        <p:spPr bwMode="auto">
          <a:xfrm>
            <a:off x="562493" y="2669548"/>
            <a:ext cx="5562600"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rgbClr val="D90000"/>
                </a:solidFill>
                <a:effectLst/>
                <a:latin typeface="Arial Black" pitchFamily="34" charset="0"/>
                <a:cs typeface="Arial" pitchFamily="34" charset="0"/>
              </a:rPr>
              <a:t>A property’s value is determined by what                                 home buyers will pay!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7" name="Picture 5" descr="home-valu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00" y="3966904"/>
            <a:ext cx="1984375" cy="186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2713" y="3508202"/>
            <a:ext cx="4243387" cy="314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 Box 7"/>
          <p:cNvSpPr txBox="1">
            <a:spLocks noChangeArrowheads="1"/>
          </p:cNvSpPr>
          <p:nvPr/>
        </p:nvSpPr>
        <p:spPr bwMode="auto">
          <a:xfrm>
            <a:off x="71438" y="6289330"/>
            <a:ext cx="6710362" cy="760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1" u="none" strike="noStrike" cap="none" normalizeH="0" baseline="0" dirty="0" smtClean="0">
                <a:ln>
                  <a:noFill/>
                </a:ln>
                <a:solidFill>
                  <a:srgbClr val="000000"/>
                </a:solidFill>
                <a:effectLst/>
                <a:latin typeface="Calibri" pitchFamily="34" charset="0"/>
                <a:cs typeface="Arial" pitchFamily="34" charset="0"/>
              </a:rPr>
              <a:t>People buy with emotions. Over priced homes will not allow the buyer to get emotionally involved with the home.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8"/>
          <p:cNvGrpSpPr>
            <a:grpSpLocks/>
          </p:cNvGrpSpPr>
          <p:nvPr/>
        </p:nvGrpSpPr>
        <p:grpSpPr bwMode="auto">
          <a:xfrm>
            <a:off x="4800600" y="7019925"/>
            <a:ext cx="2095500" cy="2124075"/>
            <a:chOff x="105445907" y="111692624"/>
            <a:chExt cx="2096002" cy="2124422"/>
          </a:xfrm>
        </p:grpSpPr>
        <p:pic>
          <p:nvPicPr>
            <p:cNvPr id="8201" name="Picture 9" descr="for-sale-sign-sold-300x285[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Freeform 10"/>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8203" name="Picture 11" descr="SOLD_Sign_REALTORS_Left[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8" name="Picture 7"/>
          <p:cNvPicPr>
            <a:picLocks noChangeAspect="1"/>
          </p:cNvPicPr>
          <p:nvPr/>
        </p:nvPicPr>
        <p:blipFill>
          <a:blip r:embed="rId6"/>
          <a:stretch>
            <a:fillRect/>
          </a:stretch>
        </p:blipFill>
        <p:spPr>
          <a:xfrm>
            <a:off x="1460488" y="191608"/>
            <a:ext cx="3932261" cy="1664352"/>
          </a:xfrm>
          <a:prstGeom prst="rect">
            <a:avLst/>
          </a:prstGeom>
        </p:spPr>
      </p:pic>
    </p:spTree>
    <p:extLst>
      <p:ext uri="{BB962C8B-B14F-4D97-AF65-F5344CB8AC3E}">
        <p14:creationId xmlns:p14="http://schemas.microsoft.com/office/powerpoint/2010/main" val="1128341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1676400" y="1658343"/>
            <a:ext cx="4424362"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800" b="1" i="0" u="none" strike="noStrike" cap="none" normalizeH="0" baseline="0" dirty="0" smtClean="0">
                <a:ln>
                  <a:noFill/>
                </a:ln>
                <a:solidFill>
                  <a:srgbClr val="0F243E"/>
                </a:solidFill>
                <a:effectLst/>
                <a:latin typeface="Candara" pitchFamily="34" charset="0"/>
                <a:cs typeface="Arial" pitchFamily="34" charset="0"/>
              </a:rPr>
              <a:t>Today’s Goal</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152400" y="3140839"/>
            <a:ext cx="6324600" cy="5262979"/>
          </a:xfrm>
          <a:prstGeom prst="rect">
            <a:avLst/>
          </a:prstGeom>
        </p:spPr>
        <p:txBody>
          <a:bodyPr wrap="square">
            <a:spAutoFit/>
          </a:bodyPr>
          <a:lstStyle/>
          <a:p>
            <a:pPr algn="ctr"/>
            <a:r>
              <a:rPr lang="en-US" sz="2400" b="1" dirty="0">
                <a:latin typeface="+mj-lt"/>
              </a:rPr>
              <a:t>Get to know </a:t>
            </a:r>
            <a:r>
              <a:rPr lang="en-US" sz="2400" b="1" dirty="0" smtClean="0">
                <a:latin typeface="+mj-lt"/>
              </a:rPr>
              <a:t>you</a:t>
            </a:r>
          </a:p>
          <a:p>
            <a:pPr algn="ctr"/>
            <a:endParaRPr lang="en-US" sz="2400" b="1" dirty="0">
              <a:latin typeface="+mj-lt"/>
            </a:endParaRPr>
          </a:p>
          <a:p>
            <a:pPr algn="ctr"/>
            <a:r>
              <a:rPr lang="en-US" sz="2400" b="1" dirty="0" smtClean="0">
                <a:latin typeface="+mj-lt"/>
              </a:rPr>
              <a:t>Get to know us</a:t>
            </a:r>
          </a:p>
          <a:p>
            <a:pPr algn="ctr"/>
            <a:endParaRPr lang="en-US" sz="2400" b="1" dirty="0">
              <a:latin typeface="+mj-lt"/>
            </a:endParaRPr>
          </a:p>
          <a:p>
            <a:pPr algn="ctr"/>
            <a:r>
              <a:rPr lang="en-US" sz="2400" b="1" dirty="0" smtClean="0">
                <a:latin typeface="+mj-lt"/>
              </a:rPr>
              <a:t>Gather important information</a:t>
            </a:r>
          </a:p>
          <a:p>
            <a:pPr algn="ctr"/>
            <a:endParaRPr lang="en-US" sz="2400" b="1" dirty="0">
              <a:latin typeface="+mj-lt"/>
            </a:endParaRPr>
          </a:p>
          <a:p>
            <a:pPr algn="ctr"/>
            <a:r>
              <a:rPr lang="en-US" sz="2400" b="1" dirty="0">
                <a:latin typeface="+mj-lt"/>
              </a:rPr>
              <a:t> </a:t>
            </a:r>
            <a:r>
              <a:rPr lang="en-US" sz="2400" b="1" dirty="0" smtClean="0">
                <a:latin typeface="+mj-lt"/>
              </a:rPr>
              <a:t>Answer </a:t>
            </a:r>
            <a:r>
              <a:rPr lang="en-US" sz="2400" b="1" dirty="0">
                <a:latin typeface="+mj-lt"/>
              </a:rPr>
              <a:t>all your </a:t>
            </a:r>
            <a:r>
              <a:rPr lang="en-US" sz="2400" b="1" dirty="0" smtClean="0">
                <a:latin typeface="+mj-lt"/>
              </a:rPr>
              <a:t>questions</a:t>
            </a:r>
          </a:p>
          <a:p>
            <a:pPr algn="ctr"/>
            <a:endParaRPr lang="en-US" sz="2400" b="1" dirty="0">
              <a:latin typeface="+mj-lt"/>
            </a:endParaRPr>
          </a:p>
          <a:p>
            <a:pPr algn="ctr"/>
            <a:r>
              <a:rPr lang="en-US" sz="2400" b="1" dirty="0">
                <a:latin typeface="+mj-lt"/>
              </a:rPr>
              <a:t> </a:t>
            </a:r>
          </a:p>
          <a:p>
            <a:pPr algn="ctr"/>
            <a:endParaRPr lang="en-US" sz="2400" b="1" dirty="0" smtClean="0">
              <a:latin typeface="+mj-lt"/>
            </a:endParaRPr>
          </a:p>
          <a:p>
            <a:pPr algn="ctr"/>
            <a:endParaRPr lang="en-US" sz="2400" b="1" dirty="0">
              <a:latin typeface="+mj-lt"/>
            </a:endParaRPr>
          </a:p>
          <a:p>
            <a:pPr algn="ctr"/>
            <a:r>
              <a:rPr lang="en-US" sz="2400" b="1" dirty="0">
                <a:latin typeface="+mj-lt"/>
              </a:rPr>
              <a:t> </a:t>
            </a:r>
          </a:p>
          <a:p>
            <a:pPr algn="ctr"/>
            <a:endParaRPr lang="en-US" sz="2400" b="1" dirty="0">
              <a:latin typeface="+mj-lt"/>
            </a:endParaRPr>
          </a:p>
          <a:p>
            <a:pPr algn="ctr"/>
            <a:r>
              <a:rPr lang="en-US" sz="2400" b="1" dirty="0">
                <a:latin typeface="+mj-lt"/>
              </a:rPr>
              <a:t> </a:t>
            </a:r>
          </a:p>
        </p:txBody>
      </p:sp>
      <p:pic>
        <p:nvPicPr>
          <p:cNvPr id="4100" name="Picture 4" descr="keys%20to%20success%20literal[1]"/>
          <p:cNvPicPr>
            <a:picLocks noChangeAspect="1" noChangeArrowheads="1"/>
          </p:cNvPicPr>
          <p:nvPr/>
        </p:nvPicPr>
        <p:blipFill>
          <a:blip r:embed="rId2">
            <a:clrChange>
              <a:clrFrom>
                <a:srgbClr val="F1F0EE"/>
              </a:clrFrom>
              <a:clrTo>
                <a:srgbClr val="F1F0EE">
                  <a:alpha val="0"/>
                </a:srgbClr>
              </a:clrTo>
            </a:clrChange>
            <a:lum bright="-18000"/>
            <a:extLst>
              <a:ext uri="{28A0092B-C50C-407E-A947-70E740481C1C}">
                <a14:useLocalDpi xmlns:a14="http://schemas.microsoft.com/office/drawing/2010/main" val="0"/>
              </a:ext>
            </a:extLst>
          </a:blip>
          <a:srcRect/>
          <a:stretch>
            <a:fillRect/>
          </a:stretch>
        </p:blipFill>
        <p:spPr bwMode="auto">
          <a:xfrm>
            <a:off x="4834639" y="2209801"/>
            <a:ext cx="2066925" cy="160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in">
                <a:solidFill>
                  <a:srgbClr val="00387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5" name="Group 5"/>
          <p:cNvGrpSpPr>
            <a:grpSpLocks/>
          </p:cNvGrpSpPr>
          <p:nvPr/>
        </p:nvGrpSpPr>
        <p:grpSpPr bwMode="auto">
          <a:xfrm>
            <a:off x="4834638" y="7019925"/>
            <a:ext cx="2095500" cy="2124075"/>
            <a:chOff x="105445907" y="111692624"/>
            <a:chExt cx="2096002" cy="2124422"/>
          </a:xfrm>
        </p:grpSpPr>
        <p:pic>
          <p:nvPicPr>
            <p:cNvPr id="4102" name="Picture 6" descr="for-sale-sign-sold-300x285[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Freeform 7"/>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4104" name="Picture 8" descr="SOLD_Sign_REALTORS_Left[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27357"/>
            <a:ext cx="3932864" cy="1662463"/>
          </a:xfrm>
          <a:prstGeom prst="rect">
            <a:avLst/>
          </a:prstGeom>
        </p:spPr>
      </p:pic>
    </p:spTree>
    <p:extLst>
      <p:ext uri="{BB962C8B-B14F-4D97-AF65-F5344CB8AC3E}">
        <p14:creationId xmlns:p14="http://schemas.microsoft.com/office/powerpoint/2010/main" val="3715623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371600" y="1694193"/>
            <a:ext cx="4872037" cy="788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F243E"/>
                </a:solidFill>
                <a:effectLst/>
                <a:latin typeface="Candara" pitchFamily="34" charset="0"/>
                <a:cs typeface="Arial" pitchFamily="34" charset="0"/>
              </a:rPr>
              <a:t>Selling Price vs. Timing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2590800"/>
            <a:ext cx="5578475" cy="279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04800" y="5638800"/>
            <a:ext cx="6995160" cy="1328420"/>
          </a:xfrm>
          <a:prstGeom prst="rect">
            <a:avLst/>
          </a:prstGeom>
          <a:noFill/>
          <a:ln>
            <a:noFill/>
          </a:ln>
          <a:effectLst/>
        </p:spPr>
      </p:pic>
      <p:grpSp>
        <p:nvGrpSpPr>
          <p:cNvPr id="3" name="Group 6"/>
          <p:cNvGrpSpPr>
            <a:grpSpLocks/>
          </p:cNvGrpSpPr>
          <p:nvPr/>
        </p:nvGrpSpPr>
        <p:grpSpPr bwMode="auto">
          <a:xfrm>
            <a:off x="4788313" y="7019925"/>
            <a:ext cx="2095500" cy="2124075"/>
            <a:chOff x="105445907" y="111692624"/>
            <a:chExt cx="2096002" cy="2124422"/>
          </a:xfrm>
        </p:grpSpPr>
        <p:pic>
          <p:nvPicPr>
            <p:cNvPr id="9223" name="Picture 7" descr="for-sale-sign-sold-300x285[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Freeform 8"/>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9225" name="Picture 9" descr="SOLD_Sign_REALTORS_Left[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5" name="Picture 4"/>
          <p:cNvPicPr>
            <a:picLocks noChangeAspect="1"/>
          </p:cNvPicPr>
          <p:nvPr/>
        </p:nvPicPr>
        <p:blipFill>
          <a:blip r:embed="rId6"/>
          <a:stretch>
            <a:fillRect/>
          </a:stretch>
        </p:blipFill>
        <p:spPr>
          <a:xfrm>
            <a:off x="1585105" y="136199"/>
            <a:ext cx="3932261" cy="1664352"/>
          </a:xfrm>
          <a:prstGeom prst="rect">
            <a:avLst/>
          </a:prstGeom>
        </p:spPr>
      </p:pic>
    </p:spTree>
    <p:extLst>
      <p:ext uri="{BB962C8B-B14F-4D97-AF65-F5344CB8AC3E}">
        <p14:creationId xmlns:p14="http://schemas.microsoft.com/office/powerpoint/2010/main" val="3065632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199257" y="1776085"/>
            <a:ext cx="4556125" cy="938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F243E"/>
                </a:solidFill>
                <a:effectLst/>
                <a:latin typeface="Candara" pitchFamily="34" charset="0"/>
                <a:cs typeface="Arial" pitchFamily="34" charset="0"/>
              </a:rPr>
              <a:t>A Tale of Two Markets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4"/>
          <p:cNvSpPr txBox="1">
            <a:spLocks noChangeArrowheads="1"/>
          </p:cNvSpPr>
          <p:nvPr/>
        </p:nvSpPr>
        <p:spPr bwMode="auto">
          <a:xfrm>
            <a:off x="388938" y="2801138"/>
            <a:ext cx="2508250" cy="1780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300"/>
              </a:spcAft>
              <a:buClrTx/>
              <a:buSzTx/>
              <a:buFontTx/>
              <a:buNone/>
              <a:tabLst/>
            </a:pPr>
            <a: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t>Knowing the </a:t>
            </a:r>
            <a:b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br>
            <a: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t>market is key </a:t>
            </a:r>
            <a:b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br>
            <a: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t>to selling your home. </a:t>
            </a:r>
            <a:b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br>
            <a: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t>As a Realtor, </a:t>
            </a:r>
            <a:b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br>
            <a: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t>I have the necessary </a:t>
            </a:r>
            <a:b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br>
            <a: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t>expertise to help you reach your goals </a:t>
            </a:r>
            <a:b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br>
            <a:r>
              <a:rPr kumimoji="0" lang="en-US" altLang="en-US" sz="1800" b="1" i="0" u="none" strike="noStrike" cap="none" normalizeH="0" baseline="0" dirty="0" smtClean="0">
                <a:ln>
                  <a:noFill/>
                </a:ln>
                <a:solidFill>
                  <a:srgbClr val="DE0000"/>
                </a:solidFill>
                <a:effectLst/>
                <a:latin typeface="Times New Roman" pitchFamily="18" charset="0"/>
                <a:cs typeface="Arial" pitchFamily="34" charset="0"/>
              </a:rPr>
              <a:t>successfully.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197"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7188" y="2209800"/>
            <a:ext cx="4286250" cy="362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198"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835" y="5249037"/>
            <a:ext cx="4584700" cy="387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4" name="Group 7"/>
          <p:cNvGrpSpPr>
            <a:grpSpLocks/>
          </p:cNvGrpSpPr>
          <p:nvPr/>
        </p:nvGrpSpPr>
        <p:grpSpPr bwMode="auto">
          <a:xfrm>
            <a:off x="4866781" y="7019925"/>
            <a:ext cx="2095500" cy="2124075"/>
            <a:chOff x="105445907" y="111692624"/>
            <a:chExt cx="2096002" cy="2124422"/>
          </a:xfrm>
        </p:grpSpPr>
        <p:pic>
          <p:nvPicPr>
            <p:cNvPr id="8200" name="Picture 8" descr="for-sale-sign-sold-300x285[1]"/>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Freeform 9"/>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8202" name="Picture 10" descr="SOLD_Sign_REALTORS_Left[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6" name="Picture 5"/>
          <p:cNvPicPr>
            <a:picLocks noChangeAspect="1"/>
          </p:cNvPicPr>
          <p:nvPr/>
        </p:nvPicPr>
        <p:blipFill>
          <a:blip r:embed="rId6"/>
          <a:stretch>
            <a:fillRect/>
          </a:stretch>
        </p:blipFill>
        <p:spPr>
          <a:xfrm>
            <a:off x="1379315" y="213524"/>
            <a:ext cx="3932261" cy="1664352"/>
          </a:xfrm>
          <a:prstGeom prst="rect">
            <a:avLst/>
          </a:prstGeom>
        </p:spPr>
      </p:pic>
    </p:spTree>
    <p:extLst>
      <p:ext uri="{BB962C8B-B14F-4D97-AF65-F5344CB8AC3E}">
        <p14:creationId xmlns:p14="http://schemas.microsoft.com/office/powerpoint/2010/main" val="37742237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atisfaction%20blu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399" y="1759881"/>
            <a:ext cx="4114800" cy="2269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 Box 3"/>
          <p:cNvSpPr txBox="1">
            <a:spLocks noChangeArrowheads="1"/>
          </p:cNvSpPr>
          <p:nvPr/>
        </p:nvSpPr>
        <p:spPr bwMode="auto">
          <a:xfrm>
            <a:off x="175416" y="4242989"/>
            <a:ext cx="6354763" cy="154309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Arial" pitchFamily="34" charset="0"/>
                <a:cs typeface="Arial" pitchFamily="34" charset="0"/>
              </a:rPr>
              <a:t>If for any reason we do not provide 100% satisfaction, just let us know and we promise to remedy the situation within 48 hours. If you are still not satisfied, we will release you from any listing agreement with no further obligation.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3" descr="Long and Foster Prosperity Mortgage"/>
          <p:cNvPicPr/>
          <p:nvPr/>
        </p:nvPicPr>
        <p:blipFill>
          <a:blip r:embed="rId3"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442267" y="6348130"/>
            <a:ext cx="1402080" cy="1537970"/>
          </a:xfrm>
          <a:prstGeom prst="rect">
            <a:avLst/>
          </a:prstGeom>
          <a:noFill/>
          <a:ln>
            <a:noFill/>
          </a:ln>
          <a:effectLst/>
        </p:spPr>
      </p:pic>
      <p:pic>
        <p:nvPicPr>
          <p:cNvPr id="5" name="Picture 4" descr="EHO_Realtor_ML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065" y="8104423"/>
            <a:ext cx="1603375" cy="648335"/>
          </a:xfrm>
          <a:prstGeom prst="rect">
            <a:avLst/>
          </a:prstGeom>
          <a:noFill/>
          <a:ln>
            <a:noFill/>
          </a:ln>
          <a:effectLst/>
        </p:spPr>
      </p:pic>
      <p:cxnSp>
        <p:nvCxnSpPr>
          <p:cNvPr id="6" name="Line 3"/>
          <p:cNvCxnSpPr>
            <a:cxnSpLocks noChangeShapeType="1"/>
          </p:cNvCxnSpPr>
          <p:nvPr/>
        </p:nvCxnSpPr>
        <p:spPr bwMode="auto">
          <a:xfrm>
            <a:off x="3200400" y="5715000"/>
            <a:ext cx="2857500" cy="0"/>
          </a:xfrm>
          <a:prstGeom prst="line">
            <a:avLst/>
          </a:prstGeom>
          <a:noFill/>
          <a:ln w="9525">
            <a:solidFill>
              <a:srgbClr val="2121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sp>
        <p:nvSpPr>
          <p:cNvPr id="3" name="Text Box 4"/>
          <p:cNvSpPr txBox="1">
            <a:spLocks noChangeArrowheads="1"/>
          </p:cNvSpPr>
          <p:nvPr/>
        </p:nvSpPr>
        <p:spPr bwMode="auto">
          <a:xfrm>
            <a:off x="3314700" y="6019800"/>
            <a:ext cx="2628900" cy="422275"/>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000000"/>
                </a:solidFill>
                <a:effectLst/>
                <a:latin typeface="Arial" pitchFamily="34" charset="0"/>
                <a:cs typeface="Arial" pitchFamily="34" charset="0"/>
              </a:rPr>
              <a:t>Realtor</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2209800" y="6476234"/>
            <a:ext cx="4572000" cy="1085850"/>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1" u="none" strike="noStrike" cap="none" normalizeH="0" baseline="0" smtClean="0">
                <a:ln>
                  <a:noFill/>
                </a:ln>
                <a:solidFill>
                  <a:srgbClr val="B10203"/>
                </a:solidFill>
                <a:effectLst/>
                <a:latin typeface="Arial" pitchFamily="34" charset="0"/>
                <a:cs typeface="Arial" pitchFamily="34" charset="0"/>
              </a:rPr>
              <a:t>You’re in control every step of the way!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 name="Group 6"/>
          <p:cNvGrpSpPr>
            <a:grpSpLocks/>
          </p:cNvGrpSpPr>
          <p:nvPr/>
        </p:nvGrpSpPr>
        <p:grpSpPr bwMode="auto">
          <a:xfrm>
            <a:off x="4762500" y="6888516"/>
            <a:ext cx="2095500" cy="2124075"/>
            <a:chOff x="105445907" y="111692624"/>
            <a:chExt cx="2096002" cy="2124422"/>
          </a:xfrm>
        </p:grpSpPr>
        <p:pic>
          <p:nvPicPr>
            <p:cNvPr id="12295" name="Picture 7" descr="for-sale-sign-sold-300x285[1]"/>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Freeform 8"/>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2297" name="Picture 9" descr="SOLD_Sign_REALTORS_Left[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10" name="Picture 9"/>
          <p:cNvPicPr>
            <a:picLocks noChangeAspect="1"/>
          </p:cNvPicPr>
          <p:nvPr/>
        </p:nvPicPr>
        <p:blipFill>
          <a:blip r:embed="rId7"/>
          <a:stretch>
            <a:fillRect/>
          </a:stretch>
        </p:blipFill>
        <p:spPr>
          <a:xfrm>
            <a:off x="1386668" y="63892"/>
            <a:ext cx="3932261" cy="1664352"/>
          </a:xfrm>
          <a:prstGeom prst="rect">
            <a:avLst/>
          </a:prstGeom>
        </p:spPr>
      </p:pic>
    </p:spTree>
    <p:extLst>
      <p:ext uri="{BB962C8B-B14F-4D97-AF65-F5344CB8AC3E}">
        <p14:creationId xmlns:p14="http://schemas.microsoft.com/office/powerpoint/2010/main" val="2798023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1"/>
          <p:cNvSpPr txBox="1">
            <a:spLocks noChangeArrowheads="1"/>
          </p:cNvSpPr>
          <p:nvPr/>
        </p:nvSpPr>
        <p:spPr bwMode="auto">
          <a:xfrm>
            <a:off x="1370457" y="1671380"/>
            <a:ext cx="4503737"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F243E"/>
                </a:solidFill>
                <a:effectLst/>
                <a:latin typeface="Candara" pitchFamily="34" charset="0"/>
                <a:cs typeface="Arial" pitchFamily="34" charset="0"/>
              </a:rPr>
              <a:t>About Long &amp; Foster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22"/>
          <p:cNvSpPr txBox="1">
            <a:spLocks noChangeArrowheads="1"/>
          </p:cNvSpPr>
          <p:nvPr/>
        </p:nvSpPr>
        <p:spPr bwMode="auto">
          <a:xfrm>
            <a:off x="1143000" y="2310012"/>
            <a:ext cx="4572000" cy="11706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
              </a:spcAft>
              <a:buClrTx/>
              <a:buSzTx/>
              <a:buFontTx/>
              <a:buNone/>
              <a:tabLst/>
            </a:pPr>
            <a:r>
              <a:rPr kumimoji="0" lang="en-US" altLang="en-US" sz="2600" b="1" i="1" u="none" strike="noStrike" cap="none" normalizeH="0" baseline="0" dirty="0" smtClean="0">
                <a:ln>
                  <a:noFill/>
                </a:ln>
                <a:solidFill>
                  <a:srgbClr val="D90000"/>
                </a:solidFill>
                <a:effectLst/>
                <a:latin typeface="Calibri" pitchFamily="34" charset="0"/>
                <a:cs typeface="Arial" pitchFamily="34" charset="0"/>
              </a:rPr>
              <a:t>TRUST OUR REPUTATION</a:t>
            </a:r>
            <a:br>
              <a:rPr kumimoji="0" lang="en-US" altLang="en-US" sz="2600" b="1" i="1" u="none" strike="noStrike" cap="none" normalizeH="0" baseline="0" dirty="0" smtClean="0">
                <a:ln>
                  <a:noFill/>
                </a:ln>
                <a:solidFill>
                  <a:srgbClr val="D90000"/>
                </a:solidFill>
                <a:effectLst/>
                <a:latin typeface="Calibri" pitchFamily="34" charset="0"/>
                <a:cs typeface="Arial" pitchFamily="34" charset="0"/>
              </a:rPr>
            </a:br>
            <a:r>
              <a:rPr kumimoji="0" lang="en-US" altLang="en-US" sz="2600" b="1" i="1" u="none" strike="noStrike" cap="none" normalizeH="0" baseline="0" dirty="0" smtClean="0">
                <a:ln>
                  <a:noFill/>
                </a:ln>
                <a:solidFill>
                  <a:srgbClr val="D90000"/>
                </a:solidFill>
                <a:effectLst/>
                <a:latin typeface="Calibri" pitchFamily="34" charset="0"/>
                <a:cs typeface="Arial" pitchFamily="34" charset="0"/>
              </a:rPr>
              <a:t>COUNT ON OUR CHARACTER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23"/>
          <p:cNvSpPr txBox="1">
            <a:spLocks noChangeArrowheads="1"/>
          </p:cNvSpPr>
          <p:nvPr/>
        </p:nvSpPr>
        <p:spPr bwMode="auto">
          <a:xfrm>
            <a:off x="304800" y="3505201"/>
            <a:ext cx="6248400" cy="293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Long and Foster has over 200 real estate sales offices and 13,700 sales associates.  We are the largest real estate company in the  Mid-Atlantic region.  </a:t>
            </a:r>
          </a:p>
          <a:p>
            <a:pPr marL="0" marR="0" lvl="0" indent="0" algn="l" defTabSz="914400" rtl="0" eaLnBrk="1" fontAlgn="base" latinLnBrk="0" hangingPunct="1">
              <a:lnSpc>
                <a:spcPct val="100000"/>
              </a:lnSpc>
              <a:spcBef>
                <a:spcPct val="0"/>
              </a:spcBef>
              <a:spcAft>
                <a:spcPts val="100"/>
              </a:spcAft>
              <a:buClrTx/>
              <a:buSzTx/>
              <a:buFontTx/>
              <a:buNone/>
              <a:tabLst/>
            </a:pPr>
            <a:endParaRPr kumimoji="0" lang="en-US" altLang="en-US" sz="16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“Our goal” is to bring you the total home ownership experience.  This means providing services that go beyond the exchanges of real    estate.  </a:t>
            </a:r>
          </a:p>
          <a:p>
            <a:pPr marL="0" marR="0" lvl="0" indent="0" algn="l" defTabSz="914400" rtl="0" eaLnBrk="1" fontAlgn="base" latinLnBrk="0" hangingPunct="1">
              <a:lnSpc>
                <a:spcPct val="100000"/>
              </a:lnSpc>
              <a:spcBef>
                <a:spcPct val="0"/>
              </a:spcBef>
              <a:spcAft>
                <a:spcPts val="100"/>
              </a:spcAft>
              <a:buClrTx/>
              <a:buSzTx/>
              <a:buFontTx/>
              <a:buNone/>
              <a:tabLst/>
            </a:pPr>
            <a:endParaRPr kumimoji="0" lang="en-US" altLang="en-US" sz="1600" b="0" i="0" u="none" strike="noStrike" cap="none" normalizeH="0" baseline="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Our partnerships with some of the region’s top service providers make us a convenient single stop when you’re ready to get the job done.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4"/>
          <p:cNvSpPr txBox="1">
            <a:spLocks noChangeArrowheads="1"/>
          </p:cNvSpPr>
          <p:nvPr/>
        </p:nvSpPr>
        <p:spPr bwMode="auto">
          <a:xfrm>
            <a:off x="247650" y="6428961"/>
            <a:ext cx="6362700" cy="1162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Arial" pitchFamily="34" charset="0"/>
                <a:cs typeface="Arial" pitchFamily="34" charset="0"/>
              </a:rPr>
              <a:t>We are built on the philosophy that If we are doing business in the community, we want to give back to the community. Once a year we close every Long &amp; Foster Office and participate in “Community Service Day” and support a local program.</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8" name="Group 25"/>
          <p:cNvGrpSpPr>
            <a:grpSpLocks/>
          </p:cNvGrpSpPr>
          <p:nvPr/>
        </p:nvGrpSpPr>
        <p:grpSpPr bwMode="auto">
          <a:xfrm>
            <a:off x="4953001" y="7239000"/>
            <a:ext cx="2004518" cy="1895061"/>
            <a:chOff x="105445907" y="111692624"/>
            <a:chExt cx="2096002" cy="2124422"/>
          </a:xfrm>
        </p:grpSpPr>
        <p:pic>
          <p:nvPicPr>
            <p:cNvPr id="5146" name="Picture 26" descr="for-sale-sign-sold-300x285[1]"/>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Freeform 27"/>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5148" name="Picture 28" descr="SOLD_Sign_REALTORS_Left[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5216" y="73532"/>
            <a:ext cx="3932864" cy="1662463"/>
          </a:xfrm>
          <a:prstGeom prst="rect">
            <a:avLst/>
          </a:prstGeom>
        </p:spPr>
      </p:pic>
    </p:spTree>
    <p:extLst>
      <p:ext uri="{BB962C8B-B14F-4D97-AF65-F5344CB8AC3E}">
        <p14:creationId xmlns:p14="http://schemas.microsoft.com/office/powerpoint/2010/main" val="3929784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66029" y="1657249"/>
            <a:ext cx="4803775"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0000"/>
                </a:solidFill>
                <a:effectLst/>
                <a:latin typeface="Calibri" pitchFamily="34" charset="0"/>
                <a:cs typeface="Arial" pitchFamily="34" charset="0"/>
              </a:rPr>
              <a:t>  ABOUT </a:t>
            </a:r>
            <a:r>
              <a:rPr lang="en-US" altLang="en-US" sz="3600" b="1" dirty="0" smtClean="0">
                <a:solidFill>
                  <a:srgbClr val="000000"/>
                </a:solidFill>
                <a:latin typeface="Calibri" pitchFamily="34" charset="0"/>
                <a:cs typeface="Arial" pitchFamily="34" charset="0"/>
              </a:rPr>
              <a:t>US</a:t>
            </a:r>
            <a:endParaRPr kumimoji="0" lang="en-US" altLang="en-US" sz="36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6" name="Group 7"/>
          <p:cNvGrpSpPr>
            <a:grpSpLocks/>
          </p:cNvGrpSpPr>
          <p:nvPr/>
        </p:nvGrpSpPr>
        <p:grpSpPr bwMode="auto">
          <a:xfrm>
            <a:off x="4769126" y="7002616"/>
            <a:ext cx="2095500" cy="2124075"/>
            <a:chOff x="105445907" y="111692624"/>
            <a:chExt cx="2096002" cy="2124422"/>
          </a:xfrm>
        </p:grpSpPr>
        <p:pic>
          <p:nvPicPr>
            <p:cNvPr id="7176" name="Picture 8" descr="for-sale-sign-sold-300x285[1]"/>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Freeform 9"/>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7178" name="Picture 10" descr="SOLD_Sign_REALTORS_Left[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550" y="2819614"/>
            <a:ext cx="1714500" cy="2358434"/>
          </a:xfrm>
          <a:prstGeom prst="rect">
            <a:avLst/>
          </a:prstGeom>
        </p:spPr>
      </p:pic>
      <p:sp>
        <p:nvSpPr>
          <p:cNvPr id="10" name="TextBox 9"/>
          <p:cNvSpPr txBox="1"/>
          <p:nvPr/>
        </p:nvSpPr>
        <p:spPr>
          <a:xfrm>
            <a:off x="3314421" y="3018232"/>
            <a:ext cx="2848159" cy="5355312"/>
          </a:xfrm>
          <a:prstGeom prst="rect">
            <a:avLst/>
          </a:prstGeom>
          <a:noFill/>
        </p:spPr>
        <p:txBody>
          <a:bodyPr wrap="square" rtlCol="0">
            <a:spAutoFit/>
          </a:bodyPr>
          <a:lstStyle/>
          <a:p>
            <a:r>
              <a:rPr lang="en-US" dirty="0" smtClean="0"/>
              <a:t>Sara </a:t>
            </a:r>
            <a:r>
              <a:rPr lang="en-US" dirty="0"/>
              <a:t>has been in Real Estate since </a:t>
            </a:r>
            <a:r>
              <a:rPr lang="en-US" dirty="0" smtClean="0"/>
              <a:t>2000 </a:t>
            </a:r>
            <a:r>
              <a:rPr lang="en-US" dirty="0"/>
              <a:t>and </a:t>
            </a:r>
            <a:r>
              <a:rPr lang="en-US" dirty="0" smtClean="0"/>
              <a:t>John since 2002.</a:t>
            </a:r>
            <a:r>
              <a:rPr lang="en-US" dirty="0"/>
              <a:t>  They are in the top 1% of Realtors in Hampton Roads area and last year alone with over $16,000,000 million in sales.  Together, they specialize in all types of real estate transactions, including:  listings, sales, short sales, relocation, first time home buyers and investment property.  </a:t>
            </a:r>
          </a:p>
          <a:p>
            <a:r>
              <a:rPr lang="en-US" dirty="0" smtClean="0"/>
              <a:t>Check out our reviews on Zillow.com!</a:t>
            </a:r>
            <a:endParaRPr lang="en-US" dirty="0"/>
          </a:p>
          <a:p>
            <a:endParaRPr lang="en-US" dirty="0" smtClean="0"/>
          </a:p>
          <a:p>
            <a:endParaRPr lang="en-US" dirty="0"/>
          </a:p>
          <a:p>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50" y="5695888"/>
            <a:ext cx="1714500" cy="235843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98384"/>
            <a:ext cx="3932864" cy="1662463"/>
          </a:xfrm>
          <a:prstGeom prst="rect">
            <a:avLst/>
          </a:prstGeom>
        </p:spPr>
      </p:pic>
    </p:spTree>
    <p:extLst>
      <p:ext uri="{BB962C8B-B14F-4D97-AF65-F5344CB8AC3E}">
        <p14:creationId xmlns:p14="http://schemas.microsoft.com/office/powerpoint/2010/main" val="3028756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459350" y="1827521"/>
            <a:ext cx="5935662"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1" i="0" u="none" strike="noStrike" cap="none" normalizeH="0" baseline="0" dirty="0" smtClean="0">
                <a:ln>
                  <a:noFill/>
                </a:ln>
                <a:solidFill>
                  <a:srgbClr val="0F243E"/>
                </a:solidFill>
                <a:effectLst/>
                <a:latin typeface="Candara" pitchFamily="34" charset="0"/>
                <a:cs typeface="Arial" pitchFamily="34" charset="0"/>
              </a:rPr>
              <a:t>Tell Us About Your House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 Box 4"/>
          <p:cNvSpPr txBox="1">
            <a:spLocks noChangeArrowheads="1"/>
          </p:cNvSpPr>
          <p:nvPr/>
        </p:nvSpPr>
        <p:spPr bwMode="auto">
          <a:xfrm>
            <a:off x="990600" y="3048000"/>
            <a:ext cx="584835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Pts val="1200"/>
              <a:buFont typeface="Symbol" pitchFamily="18" charset="2"/>
              <a:buChar char="·"/>
              <a:tabLst/>
            </a:pPr>
            <a:r>
              <a:rPr kumimoji="0" lang="en-US" altLang="en-US" sz="1800" b="1" i="0" u="none" strike="noStrike" cap="none" normalizeH="0" baseline="0" dirty="0" smtClean="0">
                <a:ln>
                  <a:noFill/>
                </a:ln>
                <a:solidFill>
                  <a:srgbClr val="000000"/>
                </a:solidFill>
                <a:effectLst/>
                <a:latin typeface="Calibri" pitchFamily="34" charset="0"/>
                <a:cs typeface="Arial" pitchFamily="34" charset="0"/>
              </a:rPr>
              <a:t>What drew you to this home when you bought it?</a:t>
            </a: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Pts val="1200"/>
              <a:buFont typeface="Symbol" pitchFamily="18" charset="2"/>
              <a:buChar char="·"/>
              <a:tabLst/>
            </a:pPr>
            <a:r>
              <a:rPr kumimoji="0" lang="en-US" altLang="en-US" sz="1800" b="1" i="0" u="none" strike="noStrike" cap="none" normalizeH="0" baseline="0" dirty="0" smtClean="0">
                <a:ln>
                  <a:noFill/>
                </a:ln>
                <a:solidFill>
                  <a:srgbClr val="000000"/>
                </a:solidFill>
                <a:effectLst/>
                <a:latin typeface="Calibri" pitchFamily="34" charset="0"/>
                <a:cs typeface="Arial" pitchFamily="34" charset="0"/>
              </a:rPr>
              <a:t>What is your favorite feature of this house?</a:t>
            </a: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Pts val="1200"/>
              <a:buFont typeface="Symbol" pitchFamily="18" charset="2"/>
              <a:buChar char="·"/>
              <a:tabLst/>
            </a:pPr>
            <a:r>
              <a:rPr kumimoji="0" lang="en-US" altLang="en-US" sz="1800" b="1" i="0" u="none" strike="noStrike" cap="none" normalizeH="0" baseline="0" dirty="0" smtClean="0">
                <a:ln>
                  <a:noFill/>
                </a:ln>
                <a:solidFill>
                  <a:srgbClr val="000000"/>
                </a:solidFill>
                <a:effectLst/>
                <a:latin typeface="Calibri" pitchFamily="34" charset="0"/>
                <a:cs typeface="Arial" pitchFamily="34" charset="0"/>
              </a:rPr>
              <a:t>What do you like about your neighborhood?</a:t>
            </a: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Pts val="1200"/>
              <a:buFont typeface="Symbol" pitchFamily="18" charset="2"/>
              <a:buChar char="·"/>
              <a:tabLst/>
            </a:pPr>
            <a:r>
              <a:rPr kumimoji="0" lang="en-US" altLang="en-US" sz="1800" b="1" i="0" u="none" strike="noStrike" cap="none" normalizeH="0" baseline="0" dirty="0" smtClean="0">
                <a:ln>
                  <a:noFill/>
                </a:ln>
                <a:solidFill>
                  <a:srgbClr val="000000"/>
                </a:solidFill>
                <a:effectLst/>
                <a:latin typeface="Calibri" pitchFamily="34" charset="0"/>
                <a:cs typeface="Arial" pitchFamily="34" charset="0"/>
              </a:rPr>
              <a:t>What are some nearby amenities, such as restaurants, shopping?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5"/>
          <p:cNvGrpSpPr>
            <a:grpSpLocks/>
          </p:cNvGrpSpPr>
          <p:nvPr/>
        </p:nvGrpSpPr>
        <p:grpSpPr bwMode="auto">
          <a:xfrm>
            <a:off x="4762500" y="7019925"/>
            <a:ext cx="2095500" cy="2124075"/>
            <a:chOff x="105445907" y="111692624"/>
            <a:chExt cx="2096002" cy="2124422"/>
          </a:xfrm>
        </p:grpSpPr>
        <p:pic>
          <p:nvPicPr>
            <p:cNvPr id="9222" name="Picture 6" descr="for-sale-sign-sold-300x285[1]"/>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Freeform 7"/>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9224" name="Picture 8" descr="SOLD_Sign_REALTORS_Left[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749" y="37423"/>
            <a:ext cx="3932864" cy="1662463"/>
          </a:xfrm>
          <a:prstGeom prst="rect">
            <a:avLst/>
          </a:prstGeom>
        </p:spPr>
      </p:pic>
    </p:spTree>
    <p:extLst>
      <p:ext uri="{BB962C8B-B14F-4D97-AF65-F5344CB8AC3E}">
        <p14:creationId xmlns:p14="http://schemas.microsoft.com/office/powerpoint/2010/main" val="333990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22379" y="1418234"/>
            <a:ext cx="6194425" cy="1302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Calibri" pitchFamily="34" charset="0"/>
                <a:cs typeface="Arial" pitchFamily="34" charset="0"/>
              </a:rPr>
              <a:t>INTERNET MARKETING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1" u="none" strike="noStrike" cap="none" normalizeH="0" baseline="0" dirty="0" smtClean="0">
                <a:ln>
                  <a:noFill/>
                </a:ln>
                <a:solidFill>
                  <a:srgbClr val="D90000"/>
                </a:solidFill>
                <a:effectLst/>
                <a:latin typeface="Arial Black" pitchFamily="34" charset="0"/>
                <a:cs typeface="Arial" pitchFamily="34" charset="0"/>
              </a:rPr>
              <a:t>Over 95% of Home Buyers research homes on the internet before contacting an agent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4" name="Picture 4" descr="facebooklogo[1]"/>
          <p:cNvPicPr>
            <a:picLocks noChangeAspect="1" noChangeArrowheads="1"/>
          </p:cNvPicPr>
          <p:nvPr/>
        </p:nvPicPr>
        <p:blipFill>
          <a:blip r:embed="rId2" cstate="print">
            <a:extLst>
              <a:ext uri="{28A0092B-C50C-407E-A947-70E740481C1C}">
                <a14:useLocalDpi xmlns:a14="http://schemas.microsoft.com/office/drawing/2010/main" val="0"/>
              </a:ext>
            </a:extLst>
          </a:blip>
          <a:srcRect t="28165" b="28165"/>
          <a:stretch>
            <a:fillRect/>
          </a:stretch>
        </p:blipFill>
        <p:spPr bwMode="auto">
          <a:xfrm>
            <a:off x="152400" y="2484437"/>
            <a:ext cx="258445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365" name="Picture 5" descr="FILE"/>
          <p:cNvPicPr>
            <a:picLocks noChangeAspect="1" noChangeArrowheads="1"/>
          </p:cNvPicPr>
          <p:nvPr/>
        </p:nvPicPr>
        <p:blipFill>
          <a:blip r:embed="rId3">
            <a:extLst>
              <a:ext uri="{28A0092B-C50C-407E-A947-70E740481C1C}">
                <a14:useLocalDpi xmlns:a14="http://schemas.microsoft.com/office/drawing/2010/main" val="0"/>
              </a:ext>
            </a:extLst>
          </a:blip>
          <a:srcRect l="981" r="981"/>
          <a:stretch>
            <a:fillRect/>
          </a:stretch>
        </p:blipFill>
        <p:spPr bwMode="auto">
          <a:xfrm>
            <a:off x="2916119" y="7574926"/>
            <a:ext cx="2238375" cy="84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366" name="Picture 6" descr="FILE"/>
          <p:cNvPicPr>
            <a:picLocks noChangeAspect="1" noChangeArrowheads="1"/>
          </p:cNvPicPr>
          <p:nvPr/>
        </p:nvPicPr>
        <p:blipFill>
          <a:blip r:embed="rId4">
            <a:extLst>
              <a:ext uri="{28A0092B-C50C-407E-A947-70E740481C1C}">
                <a14:useLocalDpi xmlns:a14="http://schemas.microsoft.com/office/drawing/2010/main" val="0"/>
              </a:ext>
            </a:extLst>
          </a:blip>
          <a:srcRect l="1019" r="1019"/>
          <a:stretch>
            <a:fillRect/>
          </a:stretch>
        </p:blipFill>
        <p:spPr bwMode="auto">
          <a:xfrm>
            <a:off x="5144294" y="2484437"/>
            <a:ext cx="1490662" cy="1543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367" name="Picture 7" descr="FILE"/>
          <p:cNvPicPr>
            <a:picLocks noChangeAspect="1" noChangeArrowheads="1"/>
          </p:cNvPicPr>
          <p:nvPr/>
        </p:nvPicPr>
        <p:blipFill>
          <a:blip r:embed="rId5">
            <a:extLst>
              <a:ext uri="{28A0092B-C50C-407E-A947-70E740481C1C}">
                <a14:useLocalDpi xmlns:a14="http://schemas.microsoft.com/office/drawing/2010/main" val="0"/>
              </a:ext>
            </a:extLst>
          </a:blip>
          <a:srcRect l="2623" r="2623"/>
          <a:stretch>
            <a:fillRect/>
          </a:stretch>
        </p:blipFill>
        <p:spPr bwMode="auto">
          <a:xfrm>
            <a:off x="184150" y="3530599"/>
            <a:ext cx="1890712"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6" name="Picture 2" descr="FILE"/>
          <p:cNvPicPr>
            <a:picLocks noChangeAspect="1" noChangeArrowheads="1"/>
          </p:cNvPicPr>
          <p:nvPr/>
        </p:nvPicPr>
        <p:blipFill>
          <a:blip r:embed="rId6">
            <a:extLst>
              <a:ext uri="{28A0092B-C50C-407E-A947-70E740481C1C}">
                <a14:useLocalDpi xmlns:a14="http://schemas.microsoft.com/office/drawing/2010/main" val="0"/>
              </a:ext>
            </a:extLst>
          </a:blip>
          <a:srcRect l="935" r="935"/>
          <a:stretch>
            <a:fillRect/>
          </a:stretch>
        </p:blipFill>
        <p:spPr bwMode="auto">
          <a:xfrm>
            <a:off x="2286000" y="4450728"/>
            <a:ext cx="4503737"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FILE"/>
          <p:cNvPicPr>
            <a:picLocks noChangeAspect="1" noChangeArrowheads="1"/>
          </p:cNvPicPr>
          <p:nvPr/>
        </p:nvPicPr>
        <p:blipFill>
          <a:blip r:embed="rId7">
            <a:extLst>
              <a:ext uri="{28A0092B-C50C-407E-A947-70E740481C1C}">
                <a14:useLocalDpi xmlns:a14="http://schemas.microsoft.com/office/drawing/2010/main" val="0"/>
              </a:ext>
            </a:extLst>
          </a:blip>
          <a:srcRect t="1752" b="1752"/>
          <a:stretch>
            <a:fillRect/>
          </a:stretch>
        </p:blipFill>
        <p:spPr bwMode="auto">
          <a:xfrm>
            <a:off x="184150" y="5009528"/>
            <a:ext cx="1954212"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FILE"/>
          <p:cNvPicPr>
            <a:picLocks noChangeAspect="1" noChangeArrowheads="1"/>
          </p:cNvPicPr>
          <p:nvPr/>
        </p:nvPicPr>
        <p:blipFill>
          <a:blip r:embed="rId8">
            <a:extLst>
              <a:ext uri="{28A0092B-C50C-407E-A947-70E740481C1C}">
                <a14:useLocalDpi xmlns:a14="http://schemas.microsoft.com/office/drawing/2010/main" val="0"/>
              </a:ext>
            </a:extLst>
          </a:blip>
          <a:srcRect t="18611" b="18611"/>
          <a:stretch>
            <a:fillRect/>
          </a:stretch>
        </p:blipFill>
        <p:spPr bwMode="auto">
          <a:xfrm>
            <a:off x="2251144" y="5666753"/>
            <a:ext cx="2533650"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FILE"/>
          <p:cNvPicPr>
            <a:picLocks noChangeAspect="1" noChangeArrowheads="1"/>
          </p:cNvPicPr>
          <p:nvPr/>
        </p:nvPicPr>
        <p:blipFill>
          <a:blip r:embed="rId9">
            <a:extLst>
              <a:ext uri="{28A0092B-C50C-407E-A947-70E740481C1C}">
                <a14:useLocalDpi xmlns:a14="http://schemas.microsoft.com/office/drawing/2010/main" val="0"/>
              </a:ext>
            </a:extLst>
          </a:blip>
          <a:srcRect t="7088" b="7088"/>
          <a:stretch>
            <a:fillRect/>
          </a:stretch>
        </p:blipFill>
        <p:spPr bwMode="auto">
          <a:xfrm>
            <a:off x="4911725" y="5684215"/>
            <a:ext cx="1878012"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FILE"/>
          <p:cNvPicPr>
            <a:picLocks noChangeAspect="1" noChangeArrowheads="1"/>
          </p:cNvPicPr>
          <p:nvPr/>
        </p:nvPicPr>
        <p:blipFill>
          <a:blip r:embed="rId10">
            <a:extLst>
              <a:ext uri="{28A0092B-C50C-407E-A947-70E740481C1C}">
                <a14:useLocalDpi xmlns:a14="http://schemas.microsoft.com/office/drawing/2010/main" val="0"/>
              </a:ext>
            </a:extLst>
          </a:blip>
          <a:srcRect l="2126" r="2126"/>
          <a:stretch>
            <a:fillRect/>
          </a:stretch>
        </p:blipFill>
        <p:spPr bwMode="auto">
          <a:xfrm>
            <a:off x="152400" y="6557340"/>
            <a:ext cx="2328862" cy="62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FILE"/>
          <p:cNvPicPr>
            <a:picLocks noChangeAspect="1" noChangeArrowheads="1"/>
          </p:cNvPicPr>
          <p:nvPr/>
        </p:nvPicPr>
        <p:blipFill>
          <a:blip r:embed="rId11">
            <a:extLst>
              <a:ext uri="{28A0092B-C50C-407E-A947-70E740481C1C}">
                <a14:useLocalDpi xmlns:a14="http://schemas.microsoft.com/office/drawing/2010/main" val="0"/>
              </a:ext>
            </a:extLst>
          </a:blip>
          <a:srcRect l="3021" r="3021"/>
          <a:stretch>
            <a:fillRect/>
          </a:stretch>
        </p:blipFill>
        <p:spPr bwMode="auto">
          <a:xfrm>
            <a:off x="3022669" y="6557340"/>
            <a:ext cx="1762125" cy="7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2" name="Picture 8" descr="imagesCA5NOQRU"/>
          <p:cNvPicPr>
            <a:picLocks noChangeAspect="1" noChangeArrowheads="1"/>
          </p:cNvPicPr>
          <p:nvPr/>
        </p:nvPicPr>
        <p:blipFill>
          <a:blip r:embed="rId12">
            <a:extLst>
              <a:ext uri="{28A0092B-C50C-407E-A947-70E740481C1C}">
                <a14:useLocalDpi xmlns:a14="http://schemas.microsoft.com/office/drawing/2010/main" val="0"/>
              </a:ext>
            </a:extLst>
          </a:blip>
          <a:srcRect l="7791" r="7791"/>
          <a:stretch>
            <a:fillRect/>
          </a:stretch>
        </p:blipFill>
        <p:spPr bwMode="auto">
          <a:xfrm>
            <a:off x="184150" y="7308883"/>
            <a:ext cx="2341562" cy="665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4" name="Picture 10" descr="FILE"/>
          <p:cNvPicPr>
            <a:picLocks noChangeAspect="1" noChangeArrowheads="1"/>
          </p:cNvPicPr>
          <p:nvPr/>
        </p:nvPicPr>
        <p:blipFill>
          <a:blip r:embed="rId13">
            <a:extLst>
              <a:ext uri="{28A0092B-C50C-407E-A947-70E740481C1C}">
                <a14:useLocalDpi xmlns:a14="http://schemas.microsoft.com/office/drawing/2010/main" val="0"/>
              </a:ext>
            </a:extLst>
          </a:blip>
          <a:srcRect l="261" r="261"/>
          <a:stretch>
            <a:fillRect/>
          </a:stretch>
        </p:blipFill>
        <p:spPr bwMode="auto">
          <a:xfrm>
            <a:off x="304800" y="8305800"/>
            <a:ext cx="2843212" cy="71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nvGrpSpPr>
          <p:cNvPr id="3" name="Group 11"/>
          <p:cNvGrpSpPr>
            <a:grpSpLocks/>
          </p:cNvGrpSpPr>
          <p:nvPr/>
        </p:nvGrpSpPr>
        <p:grpSpPr bwMode="auto">
          <a:xfrm>
            <a:off x="4911724" y="7008983"/>
            <a:ext cx="2095500" cy="2124075"/>
            <a:chOff x="105445907" y="111692624"/>
            <a:chExt cx="2096002" cy="2124422"/>
          </a:xfrm>
        </p:grpSpPr>
        <p:pic>
          <p:nvPicPr>
            <p:cNvPr id="1036" name="Picture 12" descr="for-sale-sign-sold-300x285[1]"/>
            <p:cNvPicPr>
              <a:picLocks noChangeAspect="1" noChangeArrowheads="1"/>
            </p:cNvPicPr>
            <p:nvPr/>
          </p:nvPicPr>
          <p:blipFill>
            <a:blip r:embed="rId14">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Freeform 13"/>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038" name="Picture 14" descr="SOLD_Sign_REALTORS_Left[1]"/>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21" name="Picture 2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51537" y="24252"/>
            <a:ext cx="3932864" cy="1526560"/>
          </a:xfrm>
          <a:prstGeom prst="rect">
            <a:avLst/>
          </a:prstGeom>
        </p:spPr>
      </p:pic>
      <p:pic>
        <p:nvPicPr>
          <p:cNvPr id="5" name="Picture 4"/>
          <p:cNvPicPr>
            <a:picLocks noChangeAspect="1"/>
          </p:cNvPicPr>
          <p:nvPr/>
        </p:nvPicPr>
        <p:blipFill>
          <a:blip r:embed="rId17"/>
          <a:stretch>
            <a:fillRect/>
          </a:stretch>
        </p:blipFill>
        <p:spPr>
          <a:xfrm>
            <a:off x="2409893" y="2642536"/>
            <a:ext cx="2371843" cy="1495140"/>
          </a:xfrm>
          <a:prstGeom prst="rect">
            <a:avLst/>
          </a:prstGeom>
        </p:spPr>
      </p:pic>
    </p:spTree>
    <p:extLst>
      <p:ext uri="{BB962C8B-B14F-4D97-AF65-F5344CB8AC3E}">
        <p14:creationId xmlns:p14="http://schemas.microsoft.com/office/powerpoint/2010/main" val="3161263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45340" y="1929518"/>
            <a:ext cx="2822693" cy="2280102"/>
          </a:xfrm>
          <a:prstGeom prst="rect">
            <a:avLst/>
          </a:prstGeom>
        </p:spPr>
      </p:pic>
      <p:pic>
        <p:nvPicPr>
          <p:cNvPr id="4" name="Picture 3"/>
          <p:cNvPicPr>
            <a:picLocks noChangeAspect="1"/>
          </p:cNvPicPr>
          <p:nvPr/>
        </p:nvPicPr>
        <p:blipFill>
          <a:blip r:embed="rId3"/>
          <a:stretch>
            <a:fillRect/>
          </a:stretch>
        </p:blipFill>
        <p:spPr>
          <a:xfrm>
            <a:off x="1459820" y="381000"/>
            <a:ext cx="3938357" cy="1670449"/>
          </a:xfrm>
          <a:prstGeom prst="rect">
            <a:avLst/>
          </a:prstGeom>
        </p:spPr>
      </p:pic>
      <p:pic>
        <p:nvPicPr>
          <p:cNvPr id="6" name="Picture 5"/>
          <p:cNvPicPr>
            <a:picLocks noChangeAspect="1"/>
          </p:cNvPicPr>
          <p:nvPr/>
        </p:nvPicPr>
        <p:blipFill>
          <a:blip r:embed="rId4"/>
          <a:stretch>
            <a:fillRect/>
          </a:stretch>
        </p:blipFill>
        <p:spPr>
          <a:xfrm>
            <a:off x="716043" y="4572000"/>
            <a:ext cx="5425910" cy="2895851"/>
          </a:xfrm>
          <a:prstGeom prst="rect">
            <a:avLst/>
          </a:prstGeom>
        </p:spPr>
      </p:pic>
      <p:pic>
        <p:nvPicPr>
          <p:cNvPr id="7" name="Picture 6"/>
          <p:cNvPicPr>
            <a:picLocks noChangeAspect="1"/>
          </p:cNvPicPr>
          <p:nvPr/>
        </p:nvPicPr>
        <p:blipFill>
          <a:blip r:embed="rId5"/>
          <a:stretch>
            <a:fillRect/>
          </a:stretch>
        </p:blipFill>
        <p:spPr>
          <a:xfrm>
            <a:off x="3886200" y="2051449"/>
            <a:ext cx="2030144" cy="2036240"/>
          </a:xfrm>
          <a:prstGeom prst="rect">
            <a:avLst/>
          </a:prstGeom>
        </p:spPr>
      </p:pic>
      <p:pic>
        <p:nvPicPr>
          <p:cNvPr id="8" name="Picture 7"/>
          <p:cNvPicPr>
            <a:picLocks noChangeAspect="1"/>
          </p:cNvPicPr>
          <p:nvPr/>
        </p:nvPicPr>
        <p:blipFill>
          <a:blip r:embed="rId6"/>
          <a:stretch>
            <a:fillRect/>
          </a:stretch>
        </p:blipFill>
        <p:spPr>
          <a:xfrm>
            <a:off x="4739458" y="6781800"/>
            <a:ext cx="2097206" cy="2121592"/>
          </a:xfrm>
          <a:prstGeom prst="rect">
            <a:avLst/>
          </a:prstGeom>
        </p:spPr>
      </p:pic>
    </p:spTree>
    <p:extLst>
      <p:ext uri="{BB962C8B-B14F-4D97-AF65-F5344CB8AC3E}">
        <p14:creationId xmlns:p14="http://schemas.microsoft.com/office/powerpoint/2010/main" val="268617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7" y="2259211"/>
            <a:ext cx="6876288" cy="30660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38800"/>
            <a:ext cx="6882383" cy="3721505"/>
          </a:xfrm>
          <a:prstGeom prst="rect">
            <a:avLst/>
          </a:prstGeom>
        </p:spPr>
      </p:pic>
      <p:sp>
        <p:nvSpPr>
          <p:cNvPr id="4" name="TextBox 3"/>
          <p:cNvSpPr txBox="1"/>
          <p:nvPr/>
        </p:nvSpPr>
        <p:spPr>
          <a:xfrm>
            <a:off x="803726" y="1748588"/>
            <a:ext cx="5395195" cy="461665"/>
          </a:xfrm>
          <a:prstGeom prst="rect">
            <a:avLst/>
          </a:prstGeom>
          <a:noFill/>
        </p:spPr>
        <p:txBody>
          <a:bodyPr wrap="none" rtlCol="0">
            <a:spAutoFit/>
          </a:bodyPr>
          <a:lstStyle/>
          <a:p>
            <a:r>
              <a:rPr lang="en-US" sz="2400" b="1" dirty="0" smtClean="0"/>
              <a:t>Zillow Premier Agent VS. Standard Zillow</a:t>
            </a:r>
            <a:endParaRPr lang="en-US" sz="2400" b="1" dirty="0"/>
          </a:p>
        </p:txBody>
      </p:sp>
      <p:pic>
        <p:nvPicPr>
          <p:cNvPr id="5" name="Picture 4"/>
          <p:cNvPicPr>
            <a:picLocks noChangeAspect="1"/>
          </p:cNvPicPr>
          <p:nvPr/>
        </p:nvPicPr>
        <p:blipFill>
          <a:blip r:embed="rId4"/>
          <a:stretch>
            <a:fillRect/>
          </a:stretch>
        </p:blipFill>
        <p:spPr>
          <a:xfrm>
            <a:off x="1459821" y="213859"/>
            <a:ext cx="3932261" cy="1664352"/>
          </a:xfrm>
          <a:prstGeom prst="rect">
            <a:avLst/>
          </a:prstGeom>
        </p:spPr>
      </p:pic>
      <p:pic>
        <p:nvPicPr>
          <p:cNvPr id="6" name="Picture 5"/>
          <p:cNvPicPr>
            <a:picLocks noChangeAspect="1"/>
          </p:cNvPicPr>
          <p:nvPr/>
        </p:nvPicPr>
        <p:blipFill>
          <a:blip r:embed="rId5"/>
          <a:stretch>
            <a:fillRect/>
          </a:stretch>
        </p:blipFill>
        <p:spPr>
          <a:xfrm>
            <a:off x="228600" y="4114800"/>
            <a:ext cx="1752600" cy="1143000"/>
          </a:xfrm>
          <a:prstGeom prst="rect">
            <a:avLst/>
          </a:prstGeom>
        </p:spPr>
      </p:pic>
    </p:spTree>
    <p:extLst>
      <p:ext uri="{BB962C8B-B14F-4D97-AF65-F5344CB8AC3E}">
        <p14:creationId xmlns:p14="http://schemas.microsoft.com/office/powerpoint/2010/main" val="23014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3069" y="1838960"/>
            <a:ext cx="6778487" cy="1437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lnSpc>
                <a:spcPct val="118000"/>
              </a:lnSpc>
              <a:spcBef>
                <a:spcPts val="0"/>
              </a:spcBef>
              <a:spcAft>
                <a:spcPts val="600"/>
              </a:spcAft>
            </a:pPr>
            <a:r>
              <a:rPr lang="en-US" sz="2400" kern="1400" dirty="0">
                <a:solidFill>
                  <a:srgbClr val="000000"/>
                </a:solidFill>
                <a:effectLst/>
                <a:latin typeface="Arial"/>
                <a:ea typeface="Times New Roman"/>
                <a:cs typeface="Times New Roman"/>
              </a:rPr>
              <a:t>Long and Foster has launched </a:t>
            </a:r>
            <a:r>
              <a:rPr lang="en-US" sz="2400" b="1" kern="1400" dirty="0">
                <a:solidFill>
                  <a:srgbClr val="000000"/>
                </a:solidFill>
                <a:effectLst/>
                <a:latin typeface="Calibri"/>
                <a:ea typeface="Times New Roman"/>
                <a:cs typeface="Times New Roman"/>
              </a:rPr>
              <a:t>HOMES</a:t>
            </a:r>
            <a:r>
              <a:rPr lang="en-US" sz="2400" kern="1400" dirty="0">
                <a:solidFill>
                  <a:srgbClr val="000000"/>
                </a:solidFill>
                <a:effectLst/>
                <a:latin typeface="Calibri"/>
                <a:ea typeface="Times New Roman"/>
                <a:cs typeface="Times New Roman"/>
              </a:rPr>
              <a:t> </a:t>
            </a:r>
            <a:r>
              <a:rPr lang="en-US" sz="2400" kern="1400" dirty="0" smtClean="0">
                <a:solidFill>
                  <a:srgbClr val="000000"/>
                </a:solidFill>
                <a:effectLst/>
                <a:latin typeface="Arial" panose="020B0604020202020204" pitchFamily="34" charset="0"/>
                <a:ea typeface="Times New Roman"/>
                <a:cs typeface="Arial" panose="020B0604020202020204" pitchFamily="34" charset="0"/>
              </a:rPr>
              <a:t>Magazine in </a:t>
            </a:r>
            <a:r>
              <a:rPr lang="en-US" sz="2400" kern="1400" dirty="0" smtClean="0">
                <a:solidFill>
                  <a:srgbClr val="000000"/>
                </a:solidFill>
                <a:effectLst/>
                <a:latin typeface="Arial"/>
                <a:ea typeface="Times New Roman"/>
                <a:cs typeface="Times New Roman"/>
              </a:rPr>
              <a:t>Hampton </a:t>
            </a:r>
            <a:r>
              <a:rPr lang="en-US" sz="2400" kern="1400" dirty="0">
                <a:solidFill>
                  <a:srgbClr val="000000"/>
                </a:solidFill>
                <a:effectLst/>
                <a:latin typeface="Arial"/>
                <a:ea typeface="Times New Roman"/>
                <a:cs typeface="Times New Roman"/>
              </a:rPr>
              <a:t>Roads </a:t>
            </a:r>
            <a:endParaRPr lang="en-US" sz="1000" kern="1400" dirty="0">
              <a:solidFill>
                <a:srgbClr val="000000"/>
              </a:solidFill>
              <a:effectLst/>
              <a:latin typeface="Calibri"/>
              <a:ea typeface="Times New Roman"/>
              <a:cs typeface="Times New Roman"/>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4200"/>
            <a:ext cx="2971800" cy="3644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Box 4"/>
          <p:cNvSpPr txBox="1"/>
          <p:nvPr/>
        </p:nvSpPr>
        <p:spPr>
          <a:xfrm>
            <a:off x="3316356" y="3276600"/>
            <a:ext cx="3505200" cy="3416320"/>
          </a:xfrm>
          <a:prstGeom prst="rect">
            <a:avLst/>
          </a:prstGeom>
          <a:noFill/>
        </p:spPr>
        <p:txBody>
          <a:bodyPr wrap="square" rtlCol="0">
            <a:spAutoFit/>
          </a:bodyPr>
          <a:lstStyle/>
          <a:p>
            <a:r>
              <a:rPr lang="en-US" dirty="0"/>
              <a:t>· </a:t>
            </a:r>
            <a:r>
              <a:rPr lang="en-US" dirty="0">
                <a:latin typeface="Arial" panose="020B0604020202020204" pitchFamily="34" charset="0"/>
                <a:cs typeface="Arial" panose="020B0604020202020204" pitchFamily="34" charset="0"/>
              </a:rPr>
              <a:t>Offers an EXCLUSIVE</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print marketing opportunity to only Long and Foster agents and their  listings.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Now available in over 80+ </a:t>
            </a:r>
          </a:p>
          <a:p>
            <a:r>
              <a:rPr lang="en-US" dirty="0">
                <a:latin typeface="Arial" panose="020B0604020202020204" pitchFamily="34" charset="0"/>
                <a:cs typeface="Arial" panose="020B0604020202020204" pitchFamily="34" charset="0"/>
              </a:rPr>
              <a:t>    locations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Distributed through inside business to over 9000 Chamber of Commerce Businesses</a:t>
            </a:r>
          </a:p>
          <a:p>
            <a:r>
              <a:rPr lang="en-US" dirty="0">
                <a:latin typeface="Arial" panose="020B0604020202020204" pitchFamily="34" charset="0"/>
                <a:cs typeface="Arial" panose="020B0604020202020204" pitchFamily="34" charset="0"/>
              </a:rPr>
              <a:t> </a:t>
            </a:r>
          </a:p>
        </p:txBody>
      </p:sp>
      <p:grpSp>
        <p:nvGrpSpPr>
          <p:cNvPr id="7" name="Group 4"/>
          <p:cNvGrpSpPr>
            <a:grpSpLocks/>
          </p:cNvGrpSpPr>
          <p:nvPr/>
        </p:nvGrpSpPr>
        <p:grpSpPr bwMode="auto">
          <a:xfrm>
            <a:off x="4769126" y="7019925"/>
            <a:ext cx="2095500" cy="2124075"/>
            <a:chOff x="105445907" y="111692624"/>
            <a:chExt cx="2096002" cy="2124422"/>
          </a:xfrm>
        </p:grpSpPr>
        <p:pic>
          <p:nvPicPr>
            <p:cNvPr id="2053" name="Picture 5" descr="for-sale-sign-sold-300x285[1]"/>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5966"/>
            <a:stretch>
              <a:fillRect/>
            </a:stretch>
          </p:blipFill>
          <p:spPr bwMode="auto">
            <a:xfrm>
              <a:off x="105445907" y="111692624"/>
              <a:ext cx="2096002" cy="2124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Freeform 6"/>
            <p:cNvSpPr>
              <a:spLocks/>
            </p:cNvSpPr>
            <p:nvPr/>
          </p:nvSpPr>
          <p:spPr bwMode="auto">
            <a:xfrm>
              <a:off x="105887520" y="112514063"/>
              <a:ext cx="1143000" cy="1143000"/>
            </a:xfrm>
            <a:custGeom>
              <a:avLst/>
              <a:gdLst>
                <a:gd name="T0" fmla="*/ 0 w 1257300"/>
                <a:gd name="T1" fmla="*/ 0 h 1143000"/>
                <a:gd name="T2" fmla="*/ 0 w 1257300"/>
                <a:gd name="T3" fmla="*/ 1143000 h 1143000"/>
                <a:gd name="T4" fmla="*/ 1257300 w 1257300"/>
                <a:gd name="T5" fmla="*/ 971550 h 1143000"/>
                <a:gd name="T6" fmla="*/ 1257300 w 1257300"/>
                <a:gd name="T7" fmla="*/ 114300 h 1143000"/>
                <a:gd name="T8" fmla="*/ 0 w 1257300"/>
                <a:gd name="T9" fmla="*/ 0 h 1143000"/>
              </a:gdLst>
              <a:ahLst/>
              <a:cxnLst>
                <a:cxn ang="0">
                  <a:pos x="T0" y="T1"/>
                </a:cxn>
                <a:cxn ang="0">
                  <a:pos x="T2" y="T3"/>
                </a:cxn>
                <a:cxn ang="0">
                  <a:pos x="T4" y="T5"/>
                </a:cxn>
                <a:cxn ang="0">
                  <a:pos x="T6" y="T7"/>
                </a:cxn>
                <a:cxn ang="0">
                  <a:pos x="T8" y="T9"/>
                </a:cxn>
              </a:cxnLst>
              <a:rect l="0" t="0" r="r" b="b"/>
              <a:pathLst>
                <a:path w="1257300" h="1143000">
                  <a:moveTo>
                    <a:pt x="0" y="0"/>
                  </a:moveTo>
                  <a:lnTo>
                    <a:pt x="0" y="1143000"/>
                  </a:lnTo>
                  <a:lnTo>
                    <a:pt x="1257300" y="971550"/>
                  </a:lnTo>
                  <a:lnTo>
                    <a:pt x="1257300" y="114300"/>
                  </a:lnTo>
                  <a:lnTo>
                    <a:pt x="0" y="0"/>
                  </a:lnTo>
                  <a:close/>
                </a:path>
              </a:pathLst>
            </a:custGeom>
            <a:solidFill>
              <a:srgbClr val="FFFFFF"/>
            </a:solidFill>
            <a:ln>
              <a:noFill/>
            </a:ln>
            <a:effectLst/>
            <a:extLst>
              <a:ext uri="{91240B29-F687-4F45-9708-019B960494DF}">
                <a14:hiddenLine xmlns:a14="http://schemas.microsoft.com/office/drawing/2010/main" w="9525" cap="flat"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2055" name="Picture 7" descr="SOLD_Sign_REALTORS_Left[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6522" t="20625" r="21739" b="39999"/>
            <a:stretch>
              <a:fillRect/>
            </a:stretch>
          </p:blipFill>
          <p:spPr bwMode="auto">
            <a:xfrm>
              <a:off x="105812364" y="112509005"/>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pic>
        <p:nvPicPr>
          <p:cNvPr id="2" name="Picture 1"/>
          <p:cNvPicPr>
            <a:picLocks noChangeAspect="1"/>
          </p:cNvPicPr>
          <p:nvPr/>
        </p:nvPicPr>
        <p:blipFill>
          <a:blip r:embed="rId5"/>
          <a:stretch>
            <a:fillRect/>
          </a:stretch>
        </p:blipFill>
        <p:spPr>
          <a:xfrm>
            <a:off x="1466181" y="219548"/>
            <a:ext cx="3932261" cy="1664352"/>
          </a:xfrm>
          <a:prstGeom prst="rect">
            <a:avLst/>
          </a:prstGeom>
        </p:spPr>
      </p:pic>
    </p:spTree>
    <p:extLst>
      <p:ext uri="{BB962C8B-B14F-4D97-AF65-F5344CB8AC3E}">
        <p14:creationId xmlns:p14="http://schemas.microsoft.com/office/powerpoint/2010/main" val="3131730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TotalTime>
  <Words>853</Words>
  <Application>Microsoft Office PowerPoint</Application>
  <PresentationFormat>On-screen Show (4:3)</PresentationFormat>
  <Paragraphs>109</Paragraphs>
  <Slides>22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Arial</vt:lpstr>
      <vt:lpstr>Arial Black</vt:lpstr>
      <vt:lpstr>Bodoni MT</vt:lpstr>
      <vt:lpstr>Calibri</vt:lpstr>
      <vt:lpstr>Calibri Light</vt:lpstr>
      <vt:lpstr>Candara</vt:lpstr>
      <vt:lpstr>Century Gothic</vt:lpstr>
      <vt:lpstr>Footlight MT Light</vt:lpstr>
      <vt:lpstr>Pristina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Sara Andrews Hartz</cp:lastModifiedBy>
  <cp:revision>71</cp:revision>
  <cp:lastPrinted>2014-10-23T14:47:11Z</cp:lastPrinted>
  <dcterms:created xsi:type="dcterms:W3CDTF">2014-09-05T19:21:05Z</dcterms:created>
  <dcterms:modified xsi:type="dcterms:W3CDTF">2016-12-07T19:11:28Z</dcterms:modified>
</cp:coreProperties>
</file>